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47"/>
  </p:notesMasterIdLst>
  <p:sldIdLst>
    <p:sldId id="317" r:id="rId2"/>
    <p:sldId id="318" r:id="rId3"/>
    <p:sldId id="286" r:id="rId4"/>
    <p:sldId id="305" r:id="rId5"/>
    <p:sldId id="303" r:id="rId6"/>
    <p:sldId id="306" r:id="rId7"/>
    <p:sldId id="304" r:id="rId8"/>
    <p:sldId id="319" r:id="rId9"/>
    <p:sldId id="302" r:id="rId10"/>
    <p:sldId id="287" r:id="rId11"/>
    <p:sldId id="288" r:id="rId12"/>
    <p:sldId id="289" r:id="rId13"/>
    <p:sldId id="290" r:id="rId14"/>
    <p:sldId id="291" r:id="rId15"/>
    <p:sldId id="307" r:id="rId16"/>
    <p:sldId id="293" r:id="rId17"/>
    <p:sldId id="308" r:id="rId18"/>
    <p:sldId id="294" r:id="rId19"/>
    <p:sldId id="310" r:id="rId20"/>
    <p:sldId id="295" r:id="rId21"/>
    <p:sldId id="309" r:id="rId22"/>
    <p:sldId id="296" r:id="rId23"/>
    <p:sldId id="320" r:id="rId24"/>
    <p:sldId id="313" r:id="rId25"/>
    <p:sldId id="322" r:id="rId26"/>
    <p:sldId id="321" r:id="rId27"/>
    <p:sldId id="323" r:id="rId28"/>
    <p:sldId id="324" r:id="rId29"/>
    <p:sldId id="325" r:id="rId30"/>
    <p:sldId id="326" r:id="rId31"/>
    <p:sldId id="327" r:id="rId32"/>
    <p:sldId id="272" r:id="rId33"/>
    <p:sldId id="278" r:id="rId34"/>
    <p:sldId id="297" r:id="rId35"/>
    <p:sldId id="312" r:id="rId36"/>
    <p:sldId id="279" r:id="rId37"/>
    <p:sldId id="276" r:id="rId38"/>
    <p:sldId id="298" r:id="rId39"/>
    <p:sldId id="314" r:id="rId40"/>
    <p:sldId id="299" r:id="rId41"/>
    <p:sldId id="315" r:id="rId42"/>
    <p:sldId id="275" r:id="rId43"/>
    <p:sldId id="300" r:id="rId44"/>
    <p:sldId id="301" r:id="rId45"/>
    <p:sldId id="316" r:id="rId46"/>
  </p:sldIdLst>
  <p:sldSz cx="11161713" cy="6858000"/>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188" y="-174"/>
      </p:cViewPr>
      <p:guideLst>
        <p:guide orient="horz" pos="2160"/>
        <p:guide pos="3516"/>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909AC-FA7F-4E2C-987C-FDEDE7C37F28}" type="datetimeFigureOut">
              <a:rPr lang="en-US" smtClean="0"/>
              <a:pPr/>
              <a:t>4/2/2020</a:t>
            </a:fld>
            <a:endParaRPr lang="en-US"/>
          </a:p>
        </p:txBody>
      </p:sp>
      <p:sp>
        <p:nvSpPr>
          <p:cNvPr id="4" name="Slide Image Placeholder 3"/>
          <p:cNvSpPr>
            <a:spLocks noGrp="1" noRot="1" noChangeAspect="1"/>
          </p:cNvSpPr>
          <p:nvPr>
            <p:ph type="sldImg" idx="2"/>
          </p:nvPr>
        </p:nvSpPr>
        <p:spPr>
          <a:xfrm>
            <a:off x="639763" y="685800"/>
            <a:ext cx="55784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DCC40D-056D-4BD1-AA69-CB2330F6876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buFont typeface="Wingdings" pitchFamily="2" charset="2"/>
              <a:buNone/>
              <a:defRPr/>
            </a:pPr>
            <a:r>
              <a:rPr lang="en-US" dirty="0" smtClean="0"/>
              <a:t>The second characteristic of social welfare is that it is </a:t>
            </a:r>
            <a:r>
              <a:rPr lang="en-US" u="sng" dirty="0" smtClean="0">
                <a:effectLst>
                  <a:glow rad="228600">
                    <a:schemeClr val="accent6">
                      <a:satMod val="175000"/>
                      <a:alpha val="40000"/>
                    </a:schemeClr>
                  </a:glow>
                  <a:outerShdw blurRad="38100" dist="38100" dir="2700000" algn="tl">
                    <a:srgbClr val="000000">
                      <a:alpha val="43137"/>
                    </a:srgbClr>
                  </a:outerShdw>
                </a:effectLst>
              </a:rPr>
              <a:t>not always for poor</a:t>
            </a:r>
            <a:r>
              <a:rPr lang="en-US" dirty="0" smtClean="0"/>
              <a:t>. </a:t>
            </a:r>
          </a:p>
          <a:p>
            <a:pPr eaLnBrk="1" hangingPunct="1">
              <a:buFont typeface="Wingdings" pitchFamily="2" charset="2"/>
              <a:buNone/>
              <a:defRPr/>
            </a:pPr>
            <a:r>
              <a:rPr lang="en-US" dirty="0" smtClean="0"/>
              <a:t>In modern welfare states like UK, “Some people are getting some things for nothing” like child benefits.</a:t>
            </a:r>
          </a:p>
        </p:txBody>
      </p:sp>
      <p:sp>
        <p:nvSpPr>
          <p:cNvPr id="4" name="Slide Number Placeholder 3"/>
          <p:cNvSpPr>
            <a:spLocks noGrp="1"/>
          </p:cNvSpPr>
          <p:nvPr>
            <p:ph type="sldNum" sz="quarter" idx="10"/>
          </p:nvPr>
        </p:nvSpPr>
        <p:spPr/>
        <p:txBody>
          <a:bodyPr/>
          <a:lstStyle/>
          <a:p>
            <a:fld id="{66DCC40D-056D-4BD1-AA69-CB2330F6876A}"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9763" y="685800"/>
            <a:ext cx="5578475"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r-PK" dirty="0" smtClean="0"/>
              <a:t>وہ منظم کاوش جو کہ شہریوں کی طبعی و مادی خوشحالی سے متعلق بنیادی معیارشائستگی کو یقینی بنائے</a:t>
            </a:r>
            <a:endParaRPr lang="en-US" dirty="0" smtClean="0"/>
          </a:p>
        </p:txBody>
      </p:sp>
      <p:sp>
        <p:nvSpPr>
          <p:cNvPr id="4" name="Slide Number Placeholder 3"/>
          <p:cNvSpPr>
            <a:spLocks noGrp="1"/>
          </p:cNvSpPr>
          <p:nvPr>
            <p:ph type="sldNum" sz="quarter" idx="10"/>
          </p:nvPr>
        </p:nvSpPr>
        <p:spPr/>
        <p:txBody>
          <a:bodyPr/>
          <a:lstStyle/>
          <a:p>
            <a:fld id="{66DCC40D-056D-4BD1-AA69-CB2330F6876A}" type="slidenum">
              <a:rPr lang="en-US" smtClean="0"/>
              <a:pPr/>
              <a:t>16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6DCC40D-056D-4BD1-AA69-CB2330F6876A}"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748668" y="359898"/>
            <a:ext cx="9040988"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748668" y="1850064"/>
            <a:ext cx="9040988"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20" name="Footer Placeholder 19"/>
          <p:cNvSpPr>
            <a:spLocks noGrp="1"/>
          </p:cNvSpPr>
          <p:nvPr>
            <p:ph type="ftr" sz="quarter" idx="11"/>
          </p:nvPr>
        </p:nvSpPr>
        <p:spPr/>
        <p:txBody>
          <a:bodyPr/>
          <a:lstStyle>
            <a:extLst/>
          </a:lstStyle>
          <a:p>
            <a:pPr>
              <a:defRPr/>
            </a:pPr>
            <a:endParaRPr lang="en-US"/>
          </a:p>
        </p:txBody>
      </p:sp>
      <p:sp>
        <p:nvSpPr>
          <p:cNvPr id="10" name="Slide Number Placeholder 9"/>
          <p:cNvSpPr>
            <a:spLocks noGrp="1"/>
          </p:cNvSpPr>
          <p:nvPr>
            <p:ph type="sldNum" sz="quarter" idx="12"/>
          </p:nvPr>
        </p:nvSpPr>
        <p:spPr/>
        <p:txBody>
          <a:bodyPr/>
          <a:lstStyle>
            <a:extLst/>
          </a:lstStyle>
          <a:p>
            <a:pPr>
              <a:defRPr/>
            </a:pPr>
            <a:fld id="{532119A7-3B78-46C3-AB64-024CA392AC17}" type="slidenum">
              <a:rPr lang="en-US" smtClean="0"/>
              <a:pPr>
                <a:defRPr/>
              </a:pPr>
              <a:t>‹#›</a:t>
            </a:fld>
            <a:endParaRPr lang="en-US"/>
          </a:p>
        </p:txBody>
      </p:sp>
      <p:sp>
        <p:nvSpPr>
          <p:cNvPr id="8" name="Oval 7"/>
          <p:cNvSpPr/>
          <p:nvPr/>
        </p:nvSpPr>
        <p:spPr>
          <a:xfrm>
            <a:off x="1124756" y="1413802"/>
            <a:ext cx="256719"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412518" y="1345016"/>
            <a:ext cx="7813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E73F1D2-1B86-4BA8-9718-BEB9EF67A34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71285" y="274640"/>
            <a:ext cx="2232343"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395214" y="274641"/>
            <a:ext cx="6790042"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A08DF46C-20A7-42DE-9ECE-A00C623ED06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283AFE4-8739-4283-8225-C13F69C7AB2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786632" y="-54"/>
            <a:ext cx="8371285"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147339" y="2600325"/>
            <a:ext cx="7813199"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147339" y="1066800"/>
            <a:ext cx="7813199"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CA4800B1-A91C-4A63-BF7D-0E5556272F76}" type="slidenum">
              <a:rPr lang="en-US" smtClean="0"/>
              <a:pPr>
                <a:defRPr/>
              </a:pPr>
              <a:t>‹#›</a:t>
            </a:fld>
            <a:endParaRPr lang="en-US"/>
          </a:p>
        </p:txBody>
      </p:sp>
      <p:sp>
        <p:nvSpPr>
          <p:cNvPr id="10" name="Rectangle 9"/>
          <p:cNvSpPr/>
          <p:nvPr/>
        </p:nvSpPr>
        <p:spPr bwMode="invGray">
          <a:xfrm>
            <a:off x="2790428" y="0"/>
            <a:ext cx="9301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651665" y="2814656"/>
            <a:ext cx="256719"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939427" y="2745870"/>
            <a:ext cx="7813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389" y="274320"/>
            <a:ext cx="9152605"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752389" y="1524000"/>
            <a:ext cx="4464685"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440309" y="1524000"/>
            <a:ext cx="4464685"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D43E043A-48E7-4FAE-A2D9-6F3B86D5015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58086" y="5160336"/>
            <a:ext cx="10045542"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58086" y="328278"/>
            <a:ext cx="4911154"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692473" y="328278"/>
            <a:ext cx="4911154"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58086" y="969336"/>
            <a:ext cx="4911154"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692473" y="969336"/>
            <a:ext cx="4911154"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1549EDE4-E0B3-404A-95AB-FD8A7AEFFA3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2389" y="274320"/>
            <a:ext cx="9152605"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D71855AE-39DF-4C83-8685-363F11F635B3}"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238950" y="0"/>
            <a:ext cx="9922763"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9F0CB0D9-11F3-462D-B8D7-314D6555A1FD}" type="slidenum">
              <a:rPr lang="en-US" smtClean="0"/>
              <a:pPr>
                <a:defRPr/>
              </a:pPr>
              <a:t>‹#›</a:t>
            </a:fld>
            <a:endParaRPr lang="en-US"/>
          </a:p>
        </p:txBody>
      </p:sp>
      <p:sp>
        <p:nvSpPr>
          <p:cNvPr id="6" name="Rectangle 5"/>
          <p:cNvSpPr/>
          <p:nvPr/>
        </p:nvSpPr>
        <p:spPr bwMode="invGray">
          <a:xfrm>
            <a:off x="1238950" y="-54"/>
            <a:ext cx="8929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8086" y="216778"/>
            <a:ext cx="4650714"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8086" y="1406964"/>
            <a:ext cx="4650714"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558086" y="2133601"/>
            <a:ext cx="9952527"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11799512-1262-48A0-9612-B036BD8002AB}"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85897" y="1066800"/>
            <a:ext cx="3348514"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4DBFDF33-505C-4C92-AA63-6B9EB58AA553}" type="slidenum">
              <a:rPr lang="en-US" smtClean="0"/>
              <a:pPr>
                <a:defRPr/>
              </a:pPr>
              <a:t>‹#›</a:t>
            </a:fld>
            <a:endParaRPr lang="en-US"/>
          </a:p>
        </p:txBody>
      </p:sp>
      <p:sp>
        <p:nvSpPr>
          <p:cNvPr id="8" name="Rectangle 7"/>
          <p:cNvSpPr/>
          <p:nvPr/>
        </p:nvSpPr>
        <p:spPr>
          <a:xfrm>
            <a:off x="930143" y="1066800"/>
            <a:ext cx="5580857"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023157" y="1143004"/>
            <a:ext cx="5394828"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484266" y="954341"/>
            <a:ext cx="837128"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6107775" y="936786"/>
            <a:ext cx="79248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1023157" y="4800600"/>
            <a:ext cx="5394828"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Pie 6"/>
          <p:cNvSpPr/>
          <p:nvPr/>
        </p:nvSpPr>
        <p:spPr>
          <a:xfrm>
            <a:off x="-995968" y="-815922"/>
            <a:ext cx="200052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06068" y="21103"/>
            <a:ext cx="2077796"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23236" y="1055077"/>
            <a:ext cx="13741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236374" y="-54"/>
            <a:ext cx="992534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752389" y="274638"/>
            <a:ext cx="9152605"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752389" y="1447800"/>
            <a:ext cx="9152605"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371671" y="6305550"/>
            <a:ext cx="26044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6976071" y="6305550"/>
            <a:ext cx="3534542"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10514333" y="6305550"/>
            <a:ext cx="558086"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4987B6E2-5FC1-4812-9545-8601E07E7F3D}" type="slidenum">
              <a:rPr lang="en-US" smtClean="0"/>
              <a:pPr>
                <a:defRPr/>
              </a:pPr>
              <a:t>‹#›</a:t>
            </a:fld>
            <a:endParaRPr lang="en-US"/>
          </a:p>
        </p:txBody>
      </p:sp>
      <p:sp>
        <p:nvSpPr>
          <p:cNvPr id="15" name="Rectangle 14"/>
          <p:cNvSpPr/>
          <p:nvPr/>
        </p:nvSpPr>
        <p:spPr bwMode="invGray">
          <a:xfrm>
            <a:off x="1238950" y="-54"/>
            <a:ext cx="8929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dirty="0" smtClean="0">
                <a:latin typeface="Aharoni" pitchFamily="2" charset="-79"/>
                <a:cs typeface="Aharoni" pitchFamily="2" charset="-79"/>
              </a:rPr>
              <a:t>Social Welfare</a:t>
            </a:r>
            <a:endParaRPr lang="en-US" sz="9600" dirty="0">
              <a:latin typeface="Aharoni" pitchFamily="2" charset="-79"/>
              <a:cs typeface="Aharoni" pitchFamily="2" charset="-79"/>
            </a:endParaRPr>
          </a:p>
        </p:txBody>
      </p:sp>
      <p:sp>
        <p:nvSpPr>
          <p:cNvPr id="3" name="Subtitle 2"/>
          <p:cNvSpPr>
            <a:spLocks noGrp="1"/>
          </p:cNvSpPr>
          <p:nvPr>
            <p:ph type="subTitle" idx="1"/>
          </p:nvPr>
        </p:nvSpPr>
        <p:spPr/>
        <p:txBody>
          <a:bodyPr/>
          <a:lstStyle/>
          <a:p>
            <a:r>
              <a:rPr lang="en-US" dirty="0" smtClean="0"/>
              <a:t>Dr. </a:t>
            </a:r>
            <a:r>
              <a:rPr lang="en-US" dirty="0" err="1" smtClean="0"/>
              <a:t>Imran</a:t>
            </a:r>
            <a:r>
              <a:rPr lang="en-US" dirty="0" smtClean="0"/>
              <a:t> A. </a:t>
            </a:r>
            <a:r>
              <a:rPr lang="en-US" dirty="0" err="1" smtClean="0"/>
              <a:t>Sajid</a:t>
            </a:r>
            <a:endParaRPr lang="en-US" dirty="0"/>
          </a:p>
        </p:txBody>
      </p:sp>
      <p:sp>
        <p:nvSpPr>
          <p:cNvPr id="4" name="TextBox 3"/>
          <p:cNvSpPr txBox="1"/>
          <p:nvPr/>
        </p:nvSpPr>
        <p:spPr>
          <a:xfrm>
            <a:off x="475456" y="6553200"/>
            <a:ext cx="9450023" cy="369332"/>
          </a:xfrm>
          <a:prstGeom prst="rect">
            <a:avLst/>
          </a:prstGeom>
          <a:noFill/>
        </p:spPr>
        <p:txBody>
          <a:bodyPr wrap="none" rtlCol="0">
            <a:spAutoFit/>
          </a:bodyPr>
          <a:lstStyle/>
          <a:p>
            <a:r>
              <a:rPr lang="en-US" dirty="0" smtClean="0"/>
              <a:t>Based on lectures of Prof. Amir </a:t>
            </a:r>
            <a:r>
              <a:rPr lang="en-US" dirty="0" err="1" smtClean="0"/>
              <a:t>Zada</a:t>
            </a:r>
            <a:r>
              <a:rPr lang="en-US" dirty="0" smtClean="0"/>
              <a:t> </a:t>
            </a:r>
            <a:r>
              <a:rPr lang="en-US" dirty="0" err="1" smtClean="0"/>
              <a:t>Asad</a:t>
            </a:r>
            <a:r>
              <a:rPr lang="en-US" dirty="0" smtClean="0"/>
              <a:t>, Retired Chairman Social Work Department, </a:t>
            </a:r>
            <a:r>
              <a:rPr lang="en-US" dirty="0" err="1" smtClean="0"/>
              <a:t>UoP</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solidFill>
            <a:srgbClr val="00CCFF"/>
          </a:solidFill>
        </p:spPr>
        <p:txBody>
          <a:bodyPr/>
          <a:lstStyle/>
          <a:p>
            <a:pPr eaLnBrk="1" hangingPunct="1">
              <a:defRPr/>
            </a:pPr>
            <a:r>
              <a:rPr lang="en-US" smtClean="0"/>
              <a:t>The Descriptive Definition</a:t>
            </a:r>
          </a:p>
        </p:txBody>
      </p:sp>
      <p:sp>
        <p:nvSpPr>
          <p:cNvPr id="39939" name="Rectangle 3"/>
          <p:cNvSpPr>
            <a:spLocks noGrp="1" noChangeArrowheads="1"/>
          </p:cNvSpPr>
          <p:nvPr>
            <p:ph idx="1"/>
          </p:nvPr>
        </p:nvSpPr>
        <p:spPr>
          <a:xfrm>
            <a:off x="558086" y="1600203"/>
            <a:ext cx="10045542" cy="2819399"/>
          </a:xfrm>
          <a:noFill/>
        </p:spPr>
        <p:txBody>
          <a:bodyPr/>
          <a:lstStyle/>
          <a:p>
            <a:pPr eaLnBrk="1" hangingPunct="1">
              <a:lnSpc>
                <a:spcPct val="90000"/>
              </a:lnSpc>
              <a:defRPr/>
            </a:pPr>
            <a:r>
              <a:rPr lang="en-US" dirty="0" smtClean="0"/>
              <a:t>The descriptive definition further falls into two categories</a:t>
            </a:r>
          </a:p>
          <a:p>
            <a:pPr eaLnBrk="1" hangingPunct="1">
              <a:lnSpc>
                <a:spcPct val="90000"/>
              </a:lnSpc>
              <a:defRPr/>
            </a:pPr>
            <a:endParaRPr lang="en-US" dirty="0" smtClean="0"/>
          </a:p>
          <a:p>
            <a:pPr marL="914400" lvl="1" indent="-514350">
              <a:lnSpc>
                <a:spcPct val="90000"/>
              </a:lnSpc>
              <a:buFont typeface="+mj-lt"/>
              <a:buAutoNum type="arabicPeriod"/>
              <a:defRPr/>
            </a:pPr>
            <a:r>
              <a:rPr lang="en-US" dirty="0" smtClean="0"/>
              <a:t>Social welfare  as Non-market transfers of Economic Benefits   </a:t>
            </a:r>
          </a:p>
          <a:p>
            <a:pPr marL="914400" lvl="1" indent="-514350">
              <a:lnSpc>
                <a:spcPct val="90000"/>
              </a:lnSpc>
              <a:buFont typeface="+mj-lt"/>
              <a:buAutoNum type="arabicPeriod"/>
              <a:defRPr/>
            </a:pPr>
            <a:endParaRPr lang="en-US" dirty="0" smtClean="0"/>
          </a:p>
          <a:p>
            <a:pPr marL="914400" lvl="1" indent="-514350">
              <a:lnSpc>
                <a:spcPct val="90000"/>
              </a:lnSpc>
              <a:buFont typeface="+mj-lt"/>
              <a:buAutoNum type="arabicPeriod"/>
              <a:defRPr/>
            </a:pPr>
            <a:r>
              <a:rPr lang="en-US" dirty="0" smtClean="0"/>
              <a:t>Social welfare as services to meet basic needs</a:t>
            </a:r>
          </a:p>
        </p:txBody>
      </p:sp>
      <p:sp>
        <p:nvSpPr>
          <p:cNvPr id="5" name="TextBox 4"/>
          <p:cNvSpPr txBox="1"/>
          <p:nvPr/>
        </p:nvSpPr>
        <p:spPr>
          <a:xfrm>
            <a:off x="558086" y="5029200"/>
            <a:ext cx="10324586" cy="1754326"/>
          </a:xfrm>
          <a:prstGeom prst="rect">
            <a:avLst/>
          </a:prstGeom>
          <a:noFill/>
        </p:spPr>
        <p:txBody>
          <a:bodyPr wrap="square" rtlCol="0">
            <a:spAutoFit/>
          </a:bodyPr>
          <a:lstStyle/>
          <a:p>
            <a:r>
              <a:rPr lang="en-US" b="1" dirty="0" smtClean="0"/>
              <a:t>Descriptive</a:t>
            </a:r>
            <a:r>
              <a:rPr lang="en-US" dirty="0" smtClean="0"/>
              <a:t>: explain something: to give an account of something by giving details of its characteristics</a:t>
            </a:r>
            <a:r>
              <a:rPr lang="ur-PK" dirty="0" smtClean="0"/>
              <a:t>۔</a:t>
            </a:r>
            <a:endParaRPr lang="en-US" b="1" dirty="0" smtClean="0"/>
          </a:p>
          <a:p>
            <a:r>
              <a:rPr lang="en-US" b="1" dirty="0" smtClean="0"/>
              <a:t>classifying</a:t>
            </a:r>
            <a:r>
              <a:rPr lang="en-US" b="1" dirty="0"/>
              <a:t>: </a:t>
            </a:r>
            <a:r>
              <a:rPr lang="en-US" dirty="0"/>
              <a:t>serving mainly to label, describe, or </a:t>
            </a:r>
            <a:r>
              <a:rPr lang="en-US" dirty="0" smtClean="0"/>
              <a:t>classify. </a:t>
            </a:r>
          </a:p>
          <a:p>
            <a:endParaRPr lang="en-US" dirty="0"/>
          </a:p>
          <a:p>
            <a:r>
              <a:rPr lang="en-US" b="1" i="1" dirty="0" smtClean="0"/>
              <a:t>Descriptive definition of social welfare labels/classifies the characteristics of Social Welfare</a:t>
            </a:r>
          </a:p>
        </p:txBody>
      </p:sp>
      <p:sp>
        <p:nvSpPr>
          <p:cNvPr id="6" name="TextBox 5"/>
          <p:cNvSpPr txBox="1"/>
          <p:nvPr/>
        </p:nvSpPr>
        <p:spPr>
          <a:xfrm>
            <a:off x="7714457" y="2057400"/>
            <a:ext cx="2985113" cy="523220"/>
          </a:xfrm>
          <a:prstGeom prst="rect">
            <a:avLst/>
          </a:prstGeom>
          <a:noFill/>
        </p:spPr>
        <p:txBody>
          <a:bodyPr wrap="none" rtlCol="0">
            <a:spAutoFit/>
          </a:bodyPr>
          <a:lstStyle/>
          <a:p>
            <a:r>
              <a:rPr lang="ur-PK" sz="2800" b="1" dirty="0" smtClean="0"/>
              <a:t>سوشل ویلفئیر کیا ہے؟ </a:t>
            </a:r>
            <a:endParaRPr lang="en-US" sz="2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58086" y="304800"/>
            <a:ext cx="10045542" cy="1143000"/>
          </a:xfrm>
          <a:noFill/>
        </p:spPr>
        <p:txBody>
          <a:bodyPr>
            <a:normAutofit fontScale="90000"/>
          </a:bodyPr>
          <a:lstStyle/>
          <a:p>
            <a:pPr eaLnBrk="1" hangingPunct="1">
              <a:defRPr/>
            </a:pPr>
            <a:r>
              <a:rPr lang="en-US" sz="4000" b="1" dirty="0" smtClean="0">
                <a:latin typeface="Aharoni" pitchFamily="2" charset="-79"/>
                <a:cs typeface="Aharoni" pitchFamily="2" charset="-79"/>
              </a:rPr>
              <a:t>1. Social welfare  as Non-market economic transfers of Benefits </a:t>
            </a:r>
          </a:p>
        </p:txBody>
      </p:sp>
      <p:sp>
        <p:nvSpPr>
          <p:cNvPr id="41987" name="Rectangle 3"/>
          <p:cNvSpPr>
            <a:spLocks noGrp="1" noChangeArrowheads="1"/>
          </p:cNvSpPr>
          <p:nvPr>
            <p:ph idx="1"/>
          </p:nvPr>
        </p:nvSpPr>
        <p:spPr>
          <a:noFill/>
        </p:spPr>
        <p:txBody>
          <a:bodyPr/>
          <a:lstStyle/>
          <a:p>
            <a:pPr eaLnBrk="1" hangingPunct="1">
              <a:lnSpc>
                <a:spcPct val="90000"/>
              </a:lnSpc>
              <a:defRPr/>
            </a:pPr>
            <a:r>
              <a:rPr lang="en-US" sz="2800" dirty="0" smtClean="0"/>
              <a:t>Under </a:t>
            </a:r>
            <a:r>
              <a:rPr lang="en-US" sz="2800" u="sng" dirty="0" smtClean="0">
                <a:solidFill>
                  <a:srgbClr val="FF0000"/>
                </a:solidFill>
              </a:rPr>
              <a:t>Market System</a:t>
            </a:r>
            <a:r>
              <a:rPr lang="en-US" sz="2800" dirty="0" smtClean="0">
                <a:solidFill>
                  <a:srgbClr val="FF0000"/>
                </a:solidFill>
              </a:rPr>
              <a:t> </a:t>
            </a:r>
            <a:r>
              <a:rPr lang="en-US" sz="2800" dirty="0" smtClean="0"/>
              <a:t>if some one needs some goods or services, he or she has to </a:t>
            </a:r>
            <a:r>
              <a:rPr lang="en-US" sz="2800" dirty="0" smtClean="0">
                <a:solidFill>
                  <a:srgbClr val="FF0000"/>
                </a:solidFill>
              </a:rPr>
              <a:t>pay </a:t>
            </a:r>
            <a:r>
              <a:rPr lang="en-US" sz="2800" dirty="0" smtClean="0"/>
              <a:t>for that as </a:t>
            </a:r>
            <a:r>
              <a:rPr lang="en-US" sz="2800" dirty="0" smtClean="0">
                <a:solidFill>
                  <a:srgbClr val="FF0000"/>
                </a:solidFill>
              </a:rPr>
              <a:t>per market value</a:t>
            </a:r>
            <a:r>
              <a:rPr lang="en-US" sz="2800" dirty="0" smtClean="0"/>
              <a:t>. </a:t>
            </a:r>
          </a:p>
          <a:p>
            <a:pPr eaLnBrk="1" hangingPunct="1">
              <a:lnSpc>
                <a:spcPct val="90000"/>
              </a:lnSpc>
              <a:defRPr/>
            </a:pPr>
            <a:endParaRPr lang="en-US" sz="2800" dirty="0" smtClean="0"/>
          </a:p>
          <a:p>
            <a:pPr eaLnBrk="1" hangingPunct="1">
              <a:lnSpc>
                <a:spcPct val="90000"/>
              </a:lnSpc>
              <a:defRPr/>
            </a:pPr>
            <a:r>
              <a:rPr lang="en-US" sz="2800" dirty="0" smtClean="0"/>
              <a:t>But social welfare services do not operate this way.</a:t>
            </a:r>
          </a:p>
          <a:p>
            <a:pPr eaLnBrk="1" hangingPunct="1">
              <a:lnSpc>
                <a:spcPct val="90000"/>
              </a:lnSpc>
              <a:defRPr/>
            </a:pPr>
            <a:endParaRPr lang="en-US" sz="2800" dirty="0" smtClean="0"/>
          </a:p>
          <a:p>
            <a:pPr eaLnBrk="1" hangingPunct="1">
              <a:lnSpc>
                <a:spcPct val="90000"/>
              </a:lnSpc>
              <a:defRPr/>
            </a:pPr>
            <a:r>
              <a:rPr lang="en-US" sz="2800" dirty="0" smtClean="0"/>
              <a:t>Some people get medicals services for free. Why? In Pakistan majority get this for free. why?</a:t>
            </a:r>
          </a:p>
          <a:p>
            <a:pPr eaLnBrk="1" hangingPunct="1">
              <a:lnSpc>
                <a:spcPct val="90000"/>
              </a:lnSpc>
              <a:defRPr/>
            </a:pPr>
            <a:r>
              <a:rPr lang="en-US" sz="2800" dirty="0" smtClean="0"/>
              <a:t>Food support programmes subsidized the price of groceries. Why?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558086" y="457203"/>
            <a:ext cx="10045542" cy="5668963"/>
          </a:xfrm>
        </p:spPr>
        <p:txBody>
          <a:bodyPr/>
          <a:lstStyle/>
          <a:p>
            <a:pPr>
              <a:defRPr/>
            </a:pPr>
            <a:r>
              <a:rPr lang="en-US" sz="2800" b="1" u="sng" dirty="0" err="1" smtClean="0"/>
              <a:t>Popple</a:t>
            </a:r>
            <a:r>
              <a:rPr lang="en-US" sz="2800" b="1" u="sng" dirty="0" smtClean="0"/>
              <a:t> &amp; </a:t>
            </a:r>
            <a:r>
              <a:rPr lang="en-US" sz="2800" b="1" u="sng" dirty="0" err="1" smtClean="0"/>
              <a:t>Leighninger</a:t>
            </a:r>
            <a:r>
              <a:rPr lang="en-US" sz="2800" b="1" dirty="0" smtClean="0"/>
              <a:t> </a:t>
            </a:r>
            <a:r>
              <a:rPr lang="en-US" sz="2800" dirty="0" smtClean="0"/>
              <a:t>have made this point as a base for their definition and say;-</a:t>
            </a:r>
          </a:p>
          <a:p>
            <a:pPr eaLnBrk="1" hangingPunct="1">
              <a:defRPr/>
            </a:pPr>
            <a:r>
              <a:rPr lang="en-US" sz="1600" dirty="0" smtClean="0"/>
              <a:t>(</a:t>
            </a:r>
            <a:r>
              <a:rPr lang="en-US" sz="1600" dirty="0" err="1" smtClean="0"/>
              <a:t>Popple</a:t>
            </a:r>
            <a:r>
              <a:rPr lang="en-US" sz="1600" dirty="0" smtClean="0"/>
              <a:t>, R. Philip &amp; </a:t>
            </a:r>
            <a:r>
              <a:rPr lang="en-US" sz="1600" dirty="0" err="1" smtClean="0"/>
              <a:t>Leighninger</a:t>
            </a:r>
            <a:r>
              <a:rPr lang="en-US" sz="1600" i="1" dirty="0" smtClean="0"/>
              <a:t>. </a:t>
            </a:r>
            <a:r>
              <a:rPr lang="en-US" sz="1600" dirty="0" smtClean="0"/>
              <a:t>Social work, social welfare and American society</a:t>
            </a:r>
            <a:r>
              <a:rPr lang="en-US" sz="1600" i="1" dirty="0" smtClean="0"/>
              <a:t>)</a:t>
            </a:r>
            <a:r>
              <a:rPr lang="en-US" sz="2800" dirty="0" smtClean="0"/>
              <a:t>  </a:t>
            </a:r>
          </a:p>
        </p:txBody>
      </p:sp>
      <p:sp>
        <p:nvSpPr>
          <p:cNvPr id="3" name="Bevel 2"/>
          <p:cNvSpPr/>
          <p:nvPr/>
        </p:nvSpPr>
        <p:spPr>
          <a:xfrm>
            <a:off x="1694656" y="2119730"/>
            <a:ext cx="9220200" cy="4584680"/>
          </a:xfrm>
          <a:prstGeom prst="bevel">
            <a:avLst>
              <a:gd name="adj" fmla="val 6818"/>
            </a:avLst>
          </a:prstGeom>
          <a:ln w="57150">
            <a:noFill/>
          </a:ln>
          <a:effectLst>
            <a:glow rad="228600">
              <a:schemeClr val="accent2">
                <a:satMod val="175000"/>
                <a:alpha val="40000"/>
              </a:schemeClr>
            </a:glow>
            <a:outerShdw blurRad="40000" dist="23000" dir="5400000" rotWithShape="0">
              <a:srgbClr val="000000">
                <a:alpha val="35000"/>
              </a:srgbClr>
            </a:outerShdw>
          </a:effectLst>
          <a:scene3d>
            <a:camera prst="orthographicFront"/>
            <a:lightRig rig="threePt" dir="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wrap="square">
            <a:spAutoFit/>
          </a:bodyPr>
          <a:lstStyle/>
          <a:p>
            <a:pPr lvl="1">
              <a:defRPr/>
            </a:pPr>
            <a:r>
              <a:rPr lang="en-US" sz="2800" dirty="0" smtClean="0"/>
              <a:t>It [Social Welfare] is a </a:t>
            </a:r>
            <a:r>
              <a:rPr lang="en-US" sz="2800" b="1" u="sng" dirty="0" smtClean="0">
                <a:solidFill>
                  <a:srgbClr val="FFC000"/>
                </a:solidFill>
              </a:rPr>
              <a:t>set of organized arrangements</a:t>
            </a:r>
            <a:r>
              <a:rPr lang="en-US" sz="2800" dirty="0" smtClean="0"/>
              <a:t> which results in the </a:t>
            </a:r>
            <a:r>
              <a:rPr lang="en-US" sz="2800" b="1" u="sng" dirty="0" smtClean="0">
                <a:solidFill>
                  <a:srgbClr val="FFC000"/>
                </a:solidFill>
              </a:rPr>
              <a:t>production and distribution</a:t>
            </a:r>
            <a:r>
              <a:rPr lang="en-US" sz="2800" b="1" dirty="0" smtClean="0">
                <a:solidFill>
                  <a:srgbClr val="FFC000"/>
                </a:solidFill>
              </a:rPr>
              <a:t> </a:t>
            </a:r>
            <a:r>
              <a:rPr lang="en-US" sz="2800" dirty="0" smtClean="0"/>
              <a:t>to </a:t>
            </a:r>
            <a:r>
              <a:rPr lang="en-US" sz="2800" b="1" u="sng" dirty="0" smtClean="0">
                <a:solidFill>
                  <a:srgbClr val="FFC000"/>
                </a:solidFill>
              </a:rPr>
              <a:t>consumers</a:t>
            </a:r>
            <a:r>
              <a:rPr lang="en-US" sz="2800" b="1" dirty="0" smtClean="0">
                <a:solidFill>
                  <a:srgbClr val="FFC000"/>
                </a:solidFill>
              </a:rPr>
              <a:t> </a:t>
            </a:r>
            <a:r>
              <a:rPr lang="en-US" sz="2800" dirty="0" smtClean="0"/>
              <a:t>of economic out put by </a:t>
            </a:r>
            <a:r>
              <a:rPr lang="en-US" sz="2800" b="1" u="sng" dirty="0" smtClean="0">
                <a:solidFill>
                  <a:srgbClr val="FFC000"/>
                </a:solidFill>
              </a:rPr>
              <a:t>methods</a:t>
            </a:r>
            <a:r>
              <a:rPr lang="en-US" sz="2800" dirty="0" smtClean="0"/>
              <a:t>, or on the basis of principles, which </a:t>
            </a:r>
            <a:r>
              <a:rPr lang="en-US" sz="2800" b="1" u="sng" dirty="0" smtClean="0">
                <a:solidFill>
                  <a:srgbClr val="FFC000"/>
                </a:solidFill>
              </a:rPr>
              <a:t>differ </a:t>
            </a:r>
            <a:r>
              <a:rPr lang="en-US" sz="2800" dirty="0" smtClean="0"/>
              <a:t>from those of the </a:t>
            </a:r>
            <a:r>
              <a:rPr lang="en-US" sz="2800" b="1" u="sng" dirty="0" smtClean="0">
                <a:solidFill>
                  <a:srgbClr val="FFC000"/>
                </a:solidFill>
              </a:rPr>
              <a:t>free economic market</a:t>
            </a:r>
            <a:r>
              <a:rPr lang="en-US" sz="2800" b="1" dirty="0" smtClean="0">
                <a:solidFill>
                  <a:srgbClr val="FFC000"/>
                </a:solidFill>
              </a:rPr>
              <a:t> </a:t>
            </a:r>
            <a:r>
              <a:rPr lang="en-US" sz="2800" dirty="0" smtClean="0"/>
              <a:t>or prevailing economic system </a:t>
            </a:r>
          </a:p>
          <a:p>
            <a:pPr lvl="1">
              <a:defRPr/>
            </a:pPr>
            <a:endParaRPr lang="en-US" sz="2800" dirty="0" smtClean="0"/>
          </a:p>
          <a:p>
            <a:pPr lvl="1" algn="ctr">
              <a:defRPr/>
            </a:pPr>
            <a:r>
              <a:rPr lang="en-US" sz="2800" dirty="0" smtClean="0"/>
              <a:t>OR </a:t>
            </a:r>
          </a:p>
          <a:p>
            <a:pPr lvl="1">
              <a:defRPr/>
            </a:pPr>
            <a:r>
              <a:rPr lang="en-US" sz="2800" dirty="0" smtClean="0"/>
              <a:t> a  benefit allocation mechanism functioning outside the economic marketplace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558086" y="381000"/>
            <a:ext cx="10045542" cy="5753100"/>
          </a:xfrm>
        </p:spPr>
        <p:txBody>
          <a:bodyPr/>
          <a:lstStyle/>
          <a:p>
            <a:pPr eaLnBrk="1" hangingPunct="1">
              <a:defRPr/>
            </a:pPr>
            <a:r>
              <a:rPr lang="en-US" dirty="0" smtClean="0">
                <a:effectLst>
                  <a:glow rad="228600">
                    <a:schemeClr val="accent1">
                      <a:satMod val="175000"/>
                      <a:alpha val="40000"/>
                    </a:schemeClr>
                  </a:glow>
                </a:effectLst>
              </a:rPr>
              <a:t>If someone pays full price for what he/she buys, it is not social welfare. If some one pays less than full value, and gets things of need, that person is receiving social welfare.</a:t>
            </a:r>
          </a:p>
          <a:p>
            <a:pPr eaLnBrk="1" hangingPunct="1">
              <a:buFont typeface="Wingdings" pitchFamily="2" charset="2"/>
              <a:buNone/>
              <a:defRPr/>
            </a:pPr>
            <a:endParaRPr lang="en-US" dirty="0" smtClean="0"/>
          </a:p>
        </p:txBody>
      </p:sp>
      <p:sp>
        <p:nvSpPr>
          <p:cNvPr id="3" name="TextBox 2"/>
          <p:cNvSpPr txBox="1"/>
          <p:nvPr/>
        </p:nvSpPr>
        <p:spPr>
          <a:xfrm>
            <a:off x="3828256" y="4267200"/>
            <a:ext cx="4551973" cy="255454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3200" b="1" u="sng" dirty="0" smtClean="0"/>
              <a:t>EXAMPLES</a:t>
            </a:r>
          </a:p>
          <a:p>
            <a:pPr>
              <a:buFont typeface="Arial" pitchFamily="34" charset="0"/>
              <a:buChar char="•"/>
            </a:pPr>
            <a:r>
              <a:rPr lang="en-US" sz="3200" dirty="0" smtClean="0"/>
              <a:t> Utility Stores</a:t>
            </a:r>
          </a:p>
          <a:p>
            <a:pPr>
              <a:buFont typeface="Arial" pitchFamily="34" charset="0"/>
              <a:buChar char="•"/>
            </a:pPr>
            <a:r>
              <a:rPr lang="en-US" sz="3200" dirty="0" smtClean="0"/>
              <a:t> CSD</a:t>
            </a:r>
          </a:p>
          <a:p>
            <a:pPr>
              <a:buFont typeface="Arial" pitchFamily="34" charset="0"/>
              <a:buChar char="•"/>
            </a:pPr>
            <a:r>
              <a:rPr lang="en-US" sz="3200" dirty="0" smtClean="0"/>
              <a:t> welfare Shop</a:t>
            </a:r>
          </a:p>
          <a:p>
            <a:pPr>
              <a:buFont typeface="Arial" pitchFamily="34" charset="0"/>
              <a:buChar char="•"/>
            </a:pPr>
            <a:r>
              <a:rPr lang="en-US" sz="3200" dirty="0" smtClean="0"/>
              <a:t> </a:t>
            </a:r>
            <a:r>
              <a:rPr lang="en-US" sz="3200" dirty="0" err="1" smtClean="0"/>
              <a:t>Sehat</a:t>
            </a:r>
            <a:r>
              <a:rPr lang="en-US" sz="3200" dirty="0" smtClean="0"/>
              <a:t> ka </a:t>
            </a:r>
            <a:r>
              <a:rPr lang="en-US" sz="3200" dirty="0" err="1" smtClean="0"/>
              <a:t>Insaf</a:t>
            </a:r>
            <a:endParaRPr lang="en-US" sz="3200" dirty="0"/>
          </a:p>
        </p:txBody>
      </p:sp>
      <p:sp>
        <p:nvSpPr>
          <p:cNvPr id="4" name="Freeform 3"/>
          <p:cNvSpPr/>
          <p:nvPr/>
        </p:nvSpPr>
        <p:spPr>
          <a:xfrm>
            <a:off x="8400256" y="1371601"/>
            <a:ext cx="2544426" cy="4267200"/>
          </a:xfrm>
          <a:custGeom>
            <a:avLst/>
            <a:gdLst>
              <a:gd name="connsiteX0" fmla="*/ 1343890 w 2094345"/>
              <a:gd name="connsiteY0" fmla="*/ 0 h 4156363"/>
              <a:gd name="connsiteX1" fmla="*/ 1870363 w 2094345"/>
              <a:gd name="connsiteY1" fmla="*/ 2369127 h 4156363"/>
              <a:gd name="connsiteX2" fmla="*/ 0 w 2094345"/>
              <a:gd name="connsiteY2" fmla="*/ 4156363 h 4156363"/>
            </a:gdLst>
            <a:ahLst/>
            <a:cxnLst>
              <a:cxn ang="0">
                <a:pos x="connsiteX0" y="connsiteY0"/>
              </a:cxn>
              <a:cxn ang="0">
                <a:pos x="connsiteX1" y="connsiteY1"/>
              </a:cxn>
              <a:cxn ang="0">
                <a:pos x="connsiteX2" y="connsiteY2"/>
              </a:cxn>
            </a:cxnLst>
            <a:rect l="l" t="t" r="r" b="b"/>
            <a:pathLst>
              <a:path w="2094345" h="4156363">
                <a:moveTo>
                  <a:pt x="1343890" y="0"/>
                </a:moveTo>
                <a:cubicBezTo>
                  <a:pt x="1719117" y="838200"/>
                  <a:pt x="2094345" y="1676400"/>
                  <a:pt x="1870363" y="2369127"/>
                </a:cubicBezTo>
                <a:cubicBezTo>
                  <a:pt x="1646381" y="3061854"/>
                  <a:pt x="823190" y="3609108"/>
                  <a:pt x="0" y="4156363"/>
                </a:cubicBezTo>
              </a:path>
            </a:pathLst>
          </a:custGeom>
          <a:ln w="76200">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par>
                          <p:cTn id="8" fill="hold">
                            <p:stCondLst>
                              <p:cond delay="2000"/>
                            </p:stCondLst>
                            <p:childTnLst>
                              <p:par>
                                <p:cTn id="9" presetID="1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slide(fromBottom)">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noFill/>
        </p:spPr>
        <p:txBody>
          <a:bodyPr>
            <a:normAutofit fontScale="90000"/>
          </a:bodyPr>
          <a:lstStyle/>
          <a:p>
            <a:pPr eaLnBrk="1" hangingPunct="1">
              <a:defRPr/>
            </a:pPr>
            <a:r>
              <a:rPr lang="en-US" sz="4000" b="1" dirty="0" smtClean="0">
                <a:latin typeface="Aharoni" pitchFamily="2" charset="-79"/>
                <a:cs typeface="Aharoni" pitchFamily="2" charset="-79"/>
              </a:rPr>
              <a:t>2. Social welfare as services </a:t>
            </a:r>
            <a:br>
              <a:rPr lang="en-US" sz="4000" b="1" dirty="0" smtClean="0">
                <a:latin typeface="Aharoni" pitchFamily="2" charset="-79"/>
                <a:cs typeface="Aharoni" pitchFamily="2" charset="-79"/>
              </a:rPr>
            </a:br>
            <a:r>
              <a:rPr lang="en-US" sz="4000" b="1" dirty="0" smtClean="0">
                <a:latin typeface="Aharoni" pitchFamily="2" charset="-79"/>
                <a:cs typeface="Aharoni" pitchFamily="2" charset="-79"/>
              </a:rPr>
              <a:t>to meet basic needs</a:t>
            </a:r>
          </a:p>
        </p:txBody>
      </p:sp>
      <p:sp>
        <p:nvSpPr>
          <p:cNvPr id="57347" name="Rectangle 3"/>
          <p:cNvSpPr>
            <a:spLocks noGrp="1" noChangeArrowheads="1"/>
          </p:cNvSpPr>
          <p:nvPr>
            <p:ph idx="1"/>
          </p:nvPr>
        </p:nvSpPr>
        <p:spPr/>
        <p:txBody>
          <a:bodyPr>
            <a:noAutofit/>
          </a:bodyPr>
          <a:lstStyle/>
          <a:p>
            <a:pPr>
              <a:defRPr/>
            </a:pPr>
            <a:r>
              <a:rPr lang="en-US" dirty="0" smtClean="0"/>
              <a:t>A philosopher </a:t>
            </a:r>
            <a:r>
              <a:rPr lang="en-US" b="1" i="1" u="sng" dirty="0" smtClean="0"/>
              <a:t>Nicholas </a:t>
            </a:r>
            <a:r>
              <a:rPr lang="en-US" b="1" i="1" u="sng" dirty="0" err="1" smtClean="0"/>
              <a:t>Rescher</a:t>
            </a:r>
            <a:r>
              <a:rPr lang="en-US" dirty="0" smtClean="0"/>
              <a:t>, points out that the term welfare as is used currently, is derived from the original root meaning of </a:t>
            </a:r>
          </a:p>
          <a:p>
            <a:pPr lvl="1">
              <a:defRPr/>
            </a:pPr>
            <a:r>
              <a:rPr lang="en-US" dirty="0" smtClean="0"/>
              <a:t>(</a:t>
            </a:r>
            <a:r>
              <a:rPr lang="en-US" dirty="0" err="1" smtClean="0">
                <a:effectLst>
                  <a:outerShdw blurRad="38100" dist="38100" dir="2700000" algn="tl">
                    <a:srgbClr val="000000">
                      <a:alpha val="43137"/>
                    </a:srgbClr>
                  </a:outerShdw>
                </a:effectLst>
              </a:rPr>
              <a:t>wel</a:t>
            </a:r>
            <a:r>
              <a:rPr lang="en-US" dirty="0" smtClean="0">
                <a:effectLst>
                  <a:outerShdw blurRad="38100" dist="38100" dir="2700000" algn="tl">
                    <a:srgbClr val="000000">
                      <a:alpha val="43137"/>
                    </a:srgbClr>
                  </a:outerShdw>
                </a:effectLst>
              </a:rPr>
              <a:t> + fare</a:t>
            </a:r>
            <a:r>
              <a:rPr lang="en-US" dirty="0" smtClean="0"/>
              <a:t>) ‘</a:t>
            </a:r>
            <a:r>
              <a:rPr lang="en-US" dirty="0" smtClean="0">
                <a:effectLst>
                  <a:outerShdw blurRad="38100" dist="38100" dir="2700000" algn="tl">
                    <a:srgbClr val="000000">
                      <a:alpha val="43137"/>
                    </a:srgbClr>
                  </a:outerShdw>
                </a:effectLst>
              </a:rPr>
              <a:t>having a good trip or journey</a:t>
            </a:r>
            <a:r>
              <a:rPr lang="en-US" dirty="0" smtClean="0"/>
              <a:t>”, thus conveying the idea of  </a:t>
            </a:r>
            <a:r>
              <a:rPr lang="en-US" dirty="0" smtClean="0">
                <a:effectLst>
                  <a:outerShdw blurRad="38100" dist="38100" dir="2700000" algn="tl">
                    <a:srgbClr val="000000">
                      <a:alpha val="43137"/>
                    </a:srgbClr>
                  </a:outerShdw>
                </a:effectLst>
              </a:rPr>
              <a:t>traveling smoothly on the road of life</a:t>
            </a:r>
            <a:r>
              <a:rPr lang="en-US" dirty="0" smtClean="0"/>
              <a:t>. </a:t>
            </a:r>
          </a:p>
          <a:p>
            <a:pPr>
              <a:defRPr/>
            </a:pPr>
            <a:r>
              <a:rPr lang="en-US" dirty="0" smtClean="0"/>
              <a:t>But it does not relate to all aspects of smooth journey, it relates  only to </a:t>
            </a:r>
            <a:r>
              <a:rPr lang="en-US" u="sng" dirty="0" smtClean="0">
                <a:effectLst>
                  <a:outerShdw blurRad="38100" dist="38100" dir="2700000" algn="tl">
                    <a:srgbClr val="000000">
                      <a:alpha val="43137"/>
                    </a:srgbClr>
                  </a:outerShdw>
                </a:effectLst>
              </a:rPr>
              <a:t>basic requisites</a:t>
            </a:r>
            <a:r>
              <a:rPr lang="en-US" dirty="0" smtClean="0">
                <a:effectLst>
                  <a:outerShdw blurRad="38100" dist="38100" dir="2700000" algn="tl">
                    <a:srgbClr val="000000">
                      <a:alpha val="43137"/>
                    </a:srgbClr>
                  </a:outerShdw>
                </a:effectLst>
              </a:rPr>
              <a:t> </a:t>
            </a:r>
            <a:r>
              <a:rPr lang="en-US" dirty="0" smtClean="0"/>
              <a:t>of a person’s well-being in general </a:t>
            </a:r>
            <a:r>
              <a:rPr lang="en-US" dirty="0"/>
              <a:t>, and it deals with </a:t>
            </a:r>
            <a:r>
              <a:rPr lang="en-US" b="1" u="sng" dirty="0"/>
              <a:t>health</a:t>
            </a:r>
            <a:r>
              <a:rPr lang="en-US" u="sng" dirty="0"/>
              <a:t> and </a:t>
            </a:r>
            <a:r>
              <a:rPr lang="en-US" b="1" u="sng" dirty="0"/>
              <a:t>economic </a:t>
            </a:r>
            <a:r>
              <a:rPr lang="en-US" dirty="0"/>
              <a:t>adequacy.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9" name="Rectangle 3"/>
          <p:cNvSpPr>
            <a:spLocks noGrp="1" noChangeArrowheads="1"/>
          </p:cNvSpPr>
          <p:nvPr>
            <p:ph idx="1"/>
          </p:nvPr>
        </p:nvSpPr>
        <p:spPr>
          <a:xfrm>
            <a:off x="558086" y="457200"/>
            <a:ext cx="10045542" cy="5638800"/>
          </a:xfrm>
        </p:spPr>
        <p:txBody>
          <a:bodyPr>
            <a:normAutofit/>
          </a:bodyPr>
          <a:lstStyle/>
          <a:p>
            <a:pPr eaLnBrk="1" hangingPunct="1">
              <a:defRPr/>
            </a:pPr>
            <a:r>
              <a:rPr lang="en-US" sz="3600" dirty="0" smtClean="0"/>
              <a:t>This characterization with reference to the </a:t>
            </a:r>
            <a:r>
              <a:rPr lang="en-US" sz="3600" b="1" u="sng" dirty="0" smtClean="0"/>
              <a:t>basic</a:t>
            </a:r>
            <a:r>
              <a:rPr lang="en-US" sz="3600" dirty="0" smtClean="0"/>
              <a:t> --- makes transparently clear one negative feature of welfare in its relation to human well-being in general, namely, that </a:t>
            </a:r>
            <a:r>
              <a:rPr lang="en-US" sz="3600" dirty="0" smtClean="0">
                <a:effectLst>
                  <a:glow rad="228600">
                    <a:schemeClr val="accent1">
                      <a:satMod val="175000"/>
                      <a:alpha val="40000"/>
                    </a:schemeClr>
                  </a:glow>
                </a:effectLst>
              </a:rPr>
              <a:t>welfare is a matter of well-being not in its global totality but in its “ basic requisites”.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a:xfrm>
            <a:off x="558086" y="609600"/>
            <a:ext cx="10045542" cy="5410200"/>
          </a:xfrm>
        </p:spPr>
        <p:txBody>
          <a:bodyPr/>
          <a:lstStyle/>
          <a:p>
            <a:pPr eaLnBrk="1" hangingPunct="1">
              <a:lnSpc>
                <a:spcPct val="90000"/>
              </a:lnSpc>
              <a:defRPr/>
            </a:pPr>
            <a:r>
              <a:rPr lang="en-US" dirty="0" smtClean="0"/>
              <a:t>This approach to social </a:t>
            </a:r>
            <a:r>
              <a:rPr lang="en-US" b="1" i="1" dirty="0" smtClean="0">
                <a:effectLst>
                  <a:glow rad="228600">
                    <a:schemeClr val="accent2">
                      <a:satMod val="175000"/>
                      <a:alpha val="40000"/>
                    </a:schemeClr>
                  </a:glow>
                  <a:outerShdw blurRad="38100" dist="38100" dir="2700000" algn="tl">
                    <a:srgbClr val="000000">
                      <a:alpha val="43137"/>
                    </a:srgbClr>
                  </a:outerShdw>
                </a:effectLst>
              </a:rPr>
              <a:t>welfare</a:t>
            </a:r>
            <a:r>
              <a:rPr lang="en-US" dirty="0" smtClean="0">
                <a:effectLst>
                  <a:glow rad="228600">
                    <a:schemeClr val="accent2">
                      <a:satMod val="175000"/>
                      <a:alpha val="40000"/>
                    </a:schemeClr>
                  </a:glow>
                  <a:outerShdw blurRad="38100" dist="38100" dir="2700000" algn="tl">
                    <a:srgbClr val="000000">
                      <a:alpha val="43137"/>
                    </a:srgbClr>
                  </a:outerShdw>
                </a:effectLst>
              </a:rPr>
              <a:t> </a:t>
            </a:r>
            <a:r>
              <a:rPr lang="en-US" dirty="0" smtClean="0"/>
              <a:t>which defines it as </a:t>
            </a:r>
            <a:r>
              <a:rPr lang="en-US" i="1" dirty="0" smtClean="0">
                <a:effectLst>
                  <a:glow rad="228600">
                    <a:schemeClr val="accent5">
                      <a:satMod val="175000"/>
                      <a:alpha val="40000"/>
                    </a:schemeClr>
                  </a:glow>
                  <a:outerShdw blurRad="38100" dist="38100" dir="2700000" algn="tl">
                    <a:srgbClr val="000000">
                      <a:alpha val="43137"/>
                    </a:srgbClr>
                  </a:outerShdw>
                </a:effectLst>
              </a:rPr>
              <a:t>services designed to bring peoples’ well-being up to some minimal level</a:t>
            </a:r>
            <a:r>
              <a:rPr lang="en-US" dirty="0" smtClean="0"/>
              <a:t>, is popular.</a:t>
            </a:r>
          </a:p>
          <a:p>
            <a:pPr eaLnBrk="1" hangingPunct="1">
              <a:lnSpc>
                <a:spcPct val="90000"/>
              </a:lnSpc>
              <a:defRPr/>
            </a:pPr>
            <a:r>
              <a:rPr lang="en-US" dirty="0" smtClean="0"/>
              <a:t>The </a:t>
            </a:r>
            <a:r>
              <a:rPr lang="en-US" u="sng" dirty="0" smtClean="0"/>
              <a:t>Encyclopedia of social work </a:t>
            </a:r>
            <a:r>
              <a:rPr lang="en-US" dirty="0" smtClean="0"/>
              <a:t>defines social welfare as “ </a:t>
            </a:r>
            <a:r>
              <a:rPr lang="en-US" i="1" dirty="0" smtClean="0">
                <a:effectLst>
                  <a:outerShdw blurRad="38100" dist="38100" dir="2700000" algn="tl">
                    <a:srgbClr val="000000">
                      <a:alpha val="43137"/>
                    </a:srgbClr>
                  </a:outerShdw>
                </a:effectLst>
              </a:rPr>
              <a:t>an organized efforts to ensure a basic standard of decency in relation to the physical and material well-being of citizenry</a:t>
            </a:r>
            <a:r>
              <a:rPr lang="en-US" dirty="0" smtClean="0"/>
              <a:t>.</a:t>
            </a:r>
          </a:p>
        </p:txBody>
      </p:sp>
      <p:sp>
        <p:nvSpPr>
          <p:cNvPr id="3" name="Rectangle 2"/>
          <p:cNvSpPr/>
          <p:nvPr/>
        </p:nvSpPr>
        <p:spPr>
          <a:xfrm>
            <a:off x="0" y="6119336"/>
            <a:ext cx="11161713" cy="738664"/>
          </a:xfrm>
          <a:prstGeom prst="rect">
            <a:avLst/>
          </a:prstGeom>
        </p:spPr>
        <p:txBody>
          <a:bodyPr wrap="square">
            <a:spAutoFit/>
          </a:bodyPr>
          <a:lstStyle/>
          <a:p>
            <a:pPr marL="457200" indent="-457200">
              <a:buFont typeface="Wingdings" pitchFamily="2" charset="2"/>
              <a:buChar char="q"/>
            </a:pPr>
            <a:r>
              <a:rPr lang="en-US" sz="1400" b="1" u="sng" dirty="0" smtClean="0"/>
              <a:t>Decency</a:t>
            </a:r>
            <a:r>
              <a:rPr lang="en-US" sz="1400" dirty="0" smtClean="0"/>
              <a:t>: </a:t>
            </a:r>
            <a:r>
              <a:rPr lang="en-US" sz="1400" b="1" dirty="0"/>
              <a:t>conformity with moral standards: </a:t>
            </a:r>
            <a:r>
              <a:rPr lang="en-US" sz="1400" dirty="0"/>
              <a:t>behavior or an attitude that conforms to the commonly accepted standards of what is right and respectable. </a:t>
            </a:r>
          </a:p>
          <a:p>
            <a:pPr marL="457200" indent="-457200" fontAlgn="auto">
              <a:spcBef>
                <a:spcPts val="0"/>
              </a:spcBef>
              <a:spcAft>
                <a:spcPts val="0"/>
              </a:spcAft>
              <a:buFont typeface="Wingdings" pitchFamily="2" charset="2"/>
              <a:buChar char="q"/>
              <a:defRPr/>
            </a:pPr>
            <a:r>
              <a:rPr lang="en-US" sz="1400" b="1" u="sng" dirty="0"/>
              <a:t>Citizenry</a:t>
            </a:r>
            <a:r>
              <a:rPr lang="en-US" sz="1400" dirty="0"/>
              <a:t>: </a:t>
            </a:r>
            <a:r>
              <a:rPr lang="en-US" sz="1400" b="1" dirty="0"/>
              <a:t>citizens: </a:t>
            </a:r>
            <a:r>
              <a:rPr lang="en-US" sz="1400" dirty="0"/>
              <a:t>the citizens of a place or area collectively</a:t>
            </a:r>
          </a:p>
        </p:txBody>
      </p:sp>
      <p:sp>
        <p:nvSpPr>
          <p:cNvPr id="4" name="TextBox 3"/>
          <p:cNvSpPr txBox="1"/>
          <p:nvPr/>
        </p:nvSpPr>
        <p:spPr>
          <a:xfrm>
            <a:off x="279043" y="5181603"/>
            <a:ext cx="10138556" cy="58477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1600" dirty="0" err="1" smtClean="0"/>
              <a:t>Eg</a:t>
            </a:r>
            <a:r>
              <a:rPr lang="en-US" sz="1600" dirty="0" smtClean="0"/>
              <a:t>. If you are getting two times  meal and having a clean dress and a place to live in, participating in family and community affairs, and a little bit of recreation etc, and you have a job, then you are having a standard of Decency. </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92163" name="Rectangle 3"/>
          <p:cNvSpPr>
            <a:spLocks noGrp="1" noChangeArrowheads="1"/>
          </p:cNvSpPr>
          <p:nvPr>
            <p:ph idx="1"/>
          </p:nvPr>
        </p:nvSpPr>
        <p:spPr>
          <a:xfrm>
            <a:off x="558086" y="304800"/>
            <a:ext cx="10045542" cy="5486400"/>
          </a:xfrm>
        </p:spPr>
        <p:txBody>
          <a:bodyPr>
            <a:normAutofit/>
          </a:bodyPr>
          <a:lstStyle/>
          <a:p>
            <a:pPr>
              <a:defRPr/>
            </a:pPr>
            <a:r>
              <a:rPr lang="en-US" dirty="0" err="1"/>
              <a:t>Rescher</a:t>
            </a:r>
            <a:r>
              <a:rPr lang="en-US" dirty="0"/>
              <a:t> notes that social welfare is more than physical and material welfare. </a:t>
            </a:r>
          </a:p>
          <a:p>
            <a:pPr eaLnBrk="1" hangingPunct="1">
              <a:defRPr/>
            </a:pPr>
            <a:endParaRPr lang="en-US" dirty="0" smtClean="0"/>
          </a:p>
          <a:p>
            <a:pPr eaLnBrk="1" hangingPunct="1">
              <a:defRPr/>
            </a:pPr>
            <a:r>
              <a:rPr lang="en-US" dirty="0" smtClean="0"/>
              <a:t>It also deals with </a:t>
            </a:r>
            <a:r>
              <a:rPr lang="en-US" u="sng" dirty="0" smtClean="0">
                <a:effectLst>
                  <a:outerShdw blurRad="38100" dist="38100" dir="2700000" algn="tl">
                    <a:srgbClr val="000000">
                      <a:alpha val="43137"/>
                    </a:srgbClr>
                  </a:outerShdw>
                </a:effectLst>
              </a:rPr>
              <a:t>people relations </a:t>
            </a:r>
            <a:r>
              <a:rPr lang="en-US" dirty="0" smtClean="0"/>
              <a:t>with each other and their </a:t>
            </a:r>
            <a:r>
              <a:rPr lang="en-US" u="sng" dirty="0" smtClean="0">
                <a:effectLst>
                  <a:outerShdw blurRad="38100" dist="38100" dir="2700000" algn="tl">
                    <a:srgbClr val="000000">
                      <a:alpha val="43137"/>
                    </a:srgbClr>
                  </a:outerShdw>
                </a:effectLst>
              </a:rPr>
              <a:t>personal and close range interaction </a:t>
            </a:r>
            <a:r>
              <a:rPr lang="en-US" dirty="0" smtClean="0"/>
              <a:t>(family contacts, professional interaction, friendship, and other human relationships) which are </a:t>
            </a:r>
            <a:r>
              <a:rPr lang="en-US" u="sng" dirty="0" smtClean="0">
                <a:effectLst>
                  <a:outerShdw blurRad="38100" dist="38100" dir="2700000" algn="tl">
                    <a:srgbClr val="000000">
                      <a:alpha val="43137"/>
                    </a:srgbClr>
                  </a:outerShdw>
                </a:effectLst>
              </a:rPr>
              <a:t>key aspects of well-being</a:t>
            </a:r>
            <a:r>
              <a:rPr lang="en-US" dirty="0" smtClean="0"/>
              <a:t>. </a:t>
            </a:r>
          </a:p>
          <a:p>
            <a:pPr eaLnBrk="1" hangingPunct="1">
              <a:defRPr/>
            </a:pPr>
            <a:r>
              <a:rPr lang="en-US" dirty="0" smtClean="0"/>
              <a:t>Therefore, this means of defining social welfare include services such as </a:t>
            </a:r>
            <a:r>
              <a:rPr lang="en-US" u="sng" dirty="0" smtClean="0">
                <a:effectLst>
                  <a:outerShdw blurRad="38100" dist="38100" dir="2700000" algn="tl">
                    <a:srgbClr val="000000">
                      <a:alpha val="43137"/>
                    </a:srgbClr>
                  </a:outerShdw>
                </a:effectLst>
              </a:rPr>
              <a:t>recreation, socialization and counseling</a:t>
            </a:r>
            <a:r>
              <a:rPr lang="en-US" dirty="0" smtClean="0"/>
              <a:t>. </a:t>
            </a:r>
          </a:p>
          <a:p>
            <a:pPr eaLnBrk="1" hangingPunct="1">
              <a:defRPr/>
            </a:pPr>
            <a:endParaRPr lang="en-US" dirty="0" smtClean="0"/>
          </a:p>
        </p:txBody>
      </p:sp>
      <p:sp>
        <p:nvSpPr>
          <p:cNvPr id="3" name="TextBox 2"/>
          <p:cNvSpPr txBox="1"/>
          <p:nvPr/>
        </p:nvSpPr>
        <p:spPr>
          <a:xfrm>
            <a:off x="0" y="5628382"/>
            <a:ext cx="11161713" cy="1077218"/>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600" b="1" dirty="0" smtClean="0"/>
              <a:t>Descriptive: </a:t>
            </a:r>
          </a:p>
          <a:p>
            <a:r>
              <a:rPr lang="en-US" sz="1600" b="1" dirty="0" smtClean="0"/>
              <a:t>classifying</a:t>
            </a:r>
            <a:r>
              <a:rPr lang="en-US" sz="1600" b="1" dirty="0"/>
              <a:t>: </a:t>
            </a:r>
            <a:r>
              <a:rPr lang="en-US" sz="1600" dirty="0"/>
              <a:t>serving mainly to label, describe, or </a:t>
            </a:r>
            <a:r>
              <a:rPr lang="en-US" sz="1600" dirty="0" smtClean="0"/>
              <a:t>classify. </a:t>
            </a:r>
          </a:p>
          <a:p>
            <a:endParaRPr lang="en-US" sz="1600" dirty="0"/>
          </a:p>
          <a:p>
            <a:r>
              <a:rPr lang="en-US" sz="1600" dirty="0" smtClean="0"/>
              <a:t>Descriptive definition of social welfare labels/classifies Social Welfare as services for the needy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style>
          <a:lnRef idx="0">
            <a:schemeClr val="accent5"/>
          </a:lnRef>
          <a:fillRef idx="3">
            <a:schemeClr val="accent5"/>
          </a:fillRef>
          <a:effectRef idx="3">
            <a:schemeClr val="accent5"/>
          </a:effectRef>
          <a:fontRef idx="minor">
            <a:schemeClr val="lt1"/>
          </a:fontRef>
        </p:style>
        <p:txBody>
          <a:bodyPr/>
          <a:lstStyle/>
          <a:p>
            <a:pPr eaLnBrk="1" hangingPunct="1">
              <a:defRPr/>
            </a:pPr>
            <a:r>
              <a:rPr lang="en-US" dirty="0" smtClean="0">
                <a:latin typeface="Aharoni" pitchFamily="2" charset="-79"/>
                <a:cs typeface="Aharoni" pitchFamily="2" charset="-79"/>
              </a:rPr>
              <a:t>FUNCTIONAL DEFINITION</a:t>
            </a:r>
          </a:p>
        </p:txBody>
      </p:sp>
      <p:sp>
        <p:nvSpPr>
          <p:cNvPr id="69635" name="Rectangle 3"/>
          <p:cNvSpPr>
            <a:spLocks noGrp="1" noChangeArrowheads="1"/>
          </p:cNvSpPr>
          <p:nvPr>
            <p:ph idx="1"/>
          </p:nvPr>
        </p:nvSpPr>
        <p:spPr/>
        <p:txBody>
          <a:bodyPr>
            <a:normAutofit/>
          </a:bodyPr>
          <a:lstStyle/>
          <a:p>
            <a:pPr>
              <a:defRPr/>
            </a:pPr>
            <a:r>
              <a:rPr lang="en-US" dirty="0" smtClean="0"/>
              <a:t>For society to survive , </a:t>
            </a:r>
            <a:r>
              <a:rPr lang="en-US" u="sng" dirty="0" smtClean="0"/>
              <a:t>individuals</a:t>
            </a:r>
            <a:r>
              <a:rPr lang="en-US" dirty="0" smtClean="0"/>
              <a:t> must </a:t>
            </a:r>
            <a:r>
              <a:rPr lang="en-US" u="sng" dirty="0" smtClean="0"/>
              <a:t>function</a:t>
            </a:r>
            <a:r>
              <a:rPr lang="en-US" dirty="0" smtClean="0"/>
              <a:t> as </a:t>
            </a:r>
            <a:r>
              <a:rPr lang="en-US" u="sng" dirty="0" smtClean="0"/>
              <a:t>interdependent</a:t>
            </a:r>
            <a:r>
              <a:rPr lang="en-US" dirty="0" smtClean="0"/>
              <a:t> units, each carrying out the full range of his/ her role and responsibilities. </a:t>
            </a:r>
          </a:p>
          <a:p>
            <a:pPr>
              <a:defRPr/>
            </a:pPr>
            <a:r>
              <a:rPr lang="en-US" dirty="0" smtClean="0"/>
              <a:t>A society cannot survive if it contains too many individuals who cannot function in an interdependent manner (i.e. who are </a:t>
            </a:r>
            <a:r>
              <a:rPr lang="en-US" u="sng" dirty="0" smtClean="0"/>
              <a:t>dependent</a:t>
            </a:r>
            <a:r>
              <a:rPr lang="en-US" dirty="0" smtClean="0"/>
              <a:t>). </a:t>
            </a:r>
          </a:p>
        </p:txBody>
      </p:sp>
      <p:sp>
        <p:nvSpPr>
          <p:cNvPr id="4" name="Rectangle 3"/>
          <p:cNvSpPr/>
          <p:nvPr/>
        </p:nvSpPr>
        <p:spPr>
          <a:xfrm>
            <a:off x="475457" y="5943602"/>
            <a:ext cx="4960653" cy="646331"/>
          </a:xfrm>
          <a:prstGeom prst="rect">
            <a:avLst/>
          </a:prstGeom>
        </p:spPr>
        <p:txBody>
          <a:bodyPr wrap="none">
            <a:spAutoFit/>
          </a:bodyPr>
          <a:lstStyle/>
          <a:p>
            <a:pPr eaLnBrk="1" hangingPunct="1">
              <a:defRPr/>
            </a:pPr>
            <a:r>
              <a:rPr lang="en-US" sz="3600" dirty="0" err="1" smtClean="0"/>
              <a:t>Popple</a:t>
            </a:r>
            <a:r>
              <a:rPr lang="en-US" sz="3600" dirty="0" smtClean="0"/>
              <a:t> and </a:t>
            </a:r>
            <a:r>
              <a:rPr lang="en-US" sz="3600" dirty="0" err="1" smtClean="0"/>
              <a:t>Leighninger</a:t>
            </a:r>
            <a:endParaRPr lang="en-US" sz="3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94211" name="Rectangle 3"/>
          <p:cNvSpPr>
            <a:spLocks noGrp="1" noChangeArrowheads="1"/>
          </p:cNvSpPr>
          <p:nvPr>
            <p:ph idx="1"/>
          </p:nvPr>
        </p:nvSpPr>
        <p:spPr>
          <a:xfrm>
            <a:off x="558086" y="685800"/>
            <a:ext cx="10045542" cy="5410200"/>
          </a:xfrm>
        </p:spPr>
        <p:txBody>
          <a:bodyPr/>
          <a:lstStyle/>
          <a:p>
            <a:pPr eaLnBrk="1" hangingPunct="1">
              <a:defRPr/>
            </a:pPr>
            <a:r>
              <a:rPr lang="en-US" dirty="0" smtClean="0"/>
              <a:t>On the other hand, , the social system cannot endure if it contains too many dysfunctional cultural patterns and inefficient structures that inhibit people’s ability to functions in an interdependent manner.   </a:t>
            </a:r>
          </a:p>
          <a:p>
            <a:pPr eaLnBrk="1" hangingPunct="1">
              <a:defRPr/>
            </a:pPr>
            <a:endParaRPr 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haroni" pitchFamily="2" charset="-79"/>
                <a:cs typeface="Aharoni" pitchFamily="2" charset="-79"/>
              </a:rPr>
              <a:t>Social Welfare means different things to different societies </a:t>
            </a:r>
            <a:endParaRPr lang="en-US" dirty="0">
              <a:latin typeface="Aharoni" pitchFamily="2" charset="-79"/>
              <a:cs typeface="Aharoni" pitchFamily="2" charset="-79"/>
            </a:endParaRPr>
          </a:p>
        </p:txBody>
      </p:sp>
      <p:graphicFrame>
        <p:nvGraphicFramePr>
          <p:cNvPr id="4" name="Content Placeholder 3"/>
          <p:cNvGraphicFramePr>
            <a:graphicFrameLocks noGrp="1"/>
          </p:cNvGraphicFramePr>
          <p:nvPr>
            <p:ph idx="1"/>
          </p:nvPr>
        </p:nvGraphicFramePr>
        <p:xfrm>
          <a:off x="1" y="1600200"/>
          <a:ext cx="11161712" cy="4815840"/>
        </p:xfrm>
        <a:graphic>
          <a:graphicData uri="http://schemas.openxmlformats.org/drawingml/2006/table">
            <a:tbl>
              <a:tblPr firstRow="1" bandRow="1">
                <a:tableStyleId>{5C22544A-7EE6-4342-B048-85BDC9FD1C3A}</a:tableStyleId>
              </a:tblPr>
              <a:tblGrid>
                <a:gridCol w="634208"/>
                <a:gridCol w="1764751"/>
                <a:gridCol w="8762753"/>
              </a:tblGrid>
              <a:tr h="370840">
                <a:tc>
                  <a:txBody>
                    <a:bodyPr/>
                    <a:lstStyle/>
                    <a:p>
                      <a:r>
                        <a:rPr lang="en-US" sz="2800" dirty="0" smtClean="0"/>
                        <a:t>S#</a:t>
                      </a:r>
                      <a:endParaRPr lang="en-US" sz="2800" dirty="0"/>
                    </a:p>
                  </a:txBody>
                  <a:tcPr>
                    <a:cell3D prstMaterial="dkEdge">
                      <a:bevel/>
                      <a:lightRig rig="flood" dir="t"/>
                    </a:cell3D>
                  </a:tcPr>
                </a:tc>
                <a:tc>
                  <a:txBody>
                    <a:bodyPr/>
                    <a:lstStyle/>
                    <a:p>
                      <a:r>
                        <a:rPr lang="en-US" sz="2800" dirty="0" smtClean="0"/>
                        <a:t>Country</a:t>
                      </a:r>
                      <a:endParaRPr lang="en-US" sz="2800" dirty="0"/>
                    </a:p>
                  </a:txBody>
                  <a:tcPr>
                    <a:cell3D prstMaterial="dkEdge">
                      <a:bevel/>
                      <a:lightRig rig="flood" dir="t"/>
                    </a:cell3D>
                  </a:tcPr>
                </a:tc>
                <a:tc>
                  <a:txBody>
                    <a:bodyPr/>
                    <a:lstStyle/>
                    <a:p>
                      <a:r>
                        <a:rPr lang="en-US" sz="2800" dirty="0" smtClean="0"/>
                        <a:t>Definition</a:t>
                      </a:r>
                      <a:endParaRPr lang="en-US" sz="2800" dirty="0"/>
                    </a:p>
                  </a:txBody>
                  <a:tcPr>
                    <a:cell3D prstMaterial="dkEdge">
                      <a:bevel/>
                      <a:lightRig rig="flood" dir="t"/>
                    </a:cell3D>
                  </a:tcPr>
                </a:tc>
              </a:tr>
              <a:tr h="370840">
                <a:tc>
                  <a:txBody>
                    <a:bodyPr/>
                    <a:lstStyle/>
                    <a:p>
                      <a:r>
                        <a:rPr lang="en-US" sz="2800" dirty="0" smtClean="0"/>
                        <a:t>1</a:t>
                      </a:r>
                      <a:endParaRPr lang="en-US" sz="2800" dirty="0"/>
                    </a:p>
                  </a:txBody>
                  <a:tcPr>
                    <a:cell3D prstMaterial="dkEdge">
                      <a:bevel/>
                      <a:lightRig rig="flood" dir="t"/>
                    </a:cell3D>
                  </a:tcPr>
                </a:tc>
                <a:tc>
                  <a:txBody>
                    <a:bodyPr/>
                    <a:lstStyle/>
                    <a:p>
                      <a:r>
                        <a:rPr lang="en-US" sz="2800" b="1" dirty="0" smtClean="0">
                          <a:effectLst>
                            <a:glow rad="228600">
                              <a:schemeClr val="accent6">
                                <a:satMod val="175000"/>
                                <a:alpha val="40000"/>
                              </a:schemeClr>
                            </a:glow>
                          </a:effectLst>
                          <a:latin typeface="Aharoni" pitchFamily="2" charset="-79"/>
                          <a:cs typeface="Aharoni" pitchFamily="2" charset="-79"/>
                        </a:rPr>
                        <a:t>Poland</a:t>
                      </a:r>
                      <a:r>
                        <a:rPr lang="en-US" sz="2800" dirty="0" smtClean="0">
                          <a:latin typeface="Aharoni" pitchFamily="2" charset="-79"/>
                          <a:cs typeface="Aharoni" pitchFamily="2" charset="-79"/>
                        </a:rPr>
                        <a:t> </a:t>
                      </a:r>
                      <a:endParaRPr lang="en-US" sz="2800" dirty="0">
                        <a:latin typeface="Aharoni" pitchFamily="2" charset="-79"/>
                        <a:cs typeface="Aharoni" pitchFamily="2" charset="-79"/>
                      </a:endParaRPr>
                    </a:p>
                  </a:txBody>
                  <a:tcPr>
                    <a:cell3D prstMaterial="dkEdge">
                      <a:bevel/>
                      <a:lightRig rig="flood" dir="t"/>
                    </a:cell3D>
                  </a:tcPr>
                </a:tc>
                <a:tc>
                  <a:txBody>
                    <a:bodyPr/>
                    <a:lstStyle/>
                    <a:p>
                      <a:r>
                        <a:rPr lang="en-US" sz="2800" dirty="0" smtClean="0">
                          <a:effectLst/>
                        </a:rPr>
                        <a:t>compensation for injuries suffered in great risks like war, that lead to inability to work</a:t>
                      </a:r>
                      <a:endParaRPr lang="en-US" sz="2800" dirty="0"/>
                    </a:p>
                  </a:txBody>
                  <a:tcPr>
                    <a:cell3D prstMaterial="dkEdge">
                      <a:bevel/>
                      <a:lightRig rig="flood" dir="t"/>
                    </a:cell3D>
                  </a:tcPr>
                </a:tc>
              </a:tr>
              <a:tr h="370840">
                <a:tc>
                  <a:txBody>
                    <a:bodyPr/>
                    <a:lstStyle/>
                    <a:p>
                      <a:r>
                        <a:rPr lang="en-US" sz="2800" dirty="0" smtClean="0"/>
                        <a:t>2</a:t>
                      </a:r>
                      <a:endParaRPr lang="en-US" sz="2800" dirty="0"/>
                    </a:p>
                  </a:txBody>
                  <a:tcPr>
                    <a:cell3D prstMaterial="dkEdge">
                      <a:bevel/>
                      <a:lightRig rig="flood" dir="t"/>
                    </a:cell3D>
                  </a:tcPr>
                </a:tc>
                <a:tc>
                  <a:txBody>
                    <a:bodyPr/>
                    <a:lstStyle/>
                    <a:p>
                      <a:r>
                        <a:rPr lang="en-US" sz="2800" b="1" dirty="0" smtClean="0">
                          <a:effectLst>
                            <a:glow rad="228600">
                              <a:schemeClr val="accent4">
                                <a:satMod val="175000"/>
                                <a:alpha val="40000"/>
                              </a:schemeClr>
                            </a:glow>
                            <a:outerShdw blurRad="38100" dist="38100" dir="2700000" algn="tl">
                              <a:srgbClr val="000000">
                                <a:alpha val="43137"/>
                              </a:srgbClr>
                            </a:outerShdw>
                          </a:effectLst>
                          <a:latin typeface="Aharoni" pitchFamily="2" charset="-79"/>
                          <a:cs typeface="Aharoni" pitchFamily="2" charset="-79"/>
                        </a:rPr>
                        <a:t>Australia</a:t>
                      </a:r>
                      <a:endParaRPr lang="en-US" sz="2800" dirty="0">
                        <a:latin typeface="Aharoni" pitchFamily="2" charset="-79"/>
                        <a:cs typeface="Aharoni" pitchFamily="2" charset="-79"/>
                      </a:endParaRPr>
                    </a:p>
                  </a:txBody>
                  <a:tcPr>
                    <a:cell3D prstMaterial="dkEdge">
                      <a:bevel/>
                      <a:lightRig rig="flood" dir="t"/>
                    </a:cell3D>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effectLst/>
                        </a:rPr>
                        <a:t>public right to benefits, both by the individuals and the  society as a whole. </a:t>
                      </a:r>
                    </a:p>
                  </a:txBody>
                  <a:tcPr>
                    <a:cell3D prstMaterial="dkEdge">
                      <a:bevel/>
                      <a:lightRig rig="flood" dir="t"/>
                    </a:cell3D>
                  </a:tcPr>
                </a:tc>
              </a:tr>
              <a:tr h="370840">
                <a:tc>
                  <a:txBody>
                    <a:bodyPr/>
                    <a:lstStyle/>
                    <a:p>
                      <a:r>
                        <a:rPr lang="en-US" sz="2800" dirty="0" smtClean="0"/>
                        <a:t>3</a:t>
                      </a:r>
                      <a:endParaRPr lang="en-US" sz="2800" dirty="0"/>
                    </a:p>
                  </a:txBody>
                  <a:tcPr>
                    <a:cell3D prstMaterial="dkEdge">
                      <a:bevel/>
                      <a:lightRig rig="flood" dir="t"/>
                    </a:cell3D>
                  </a:tcPr>
                </a:tc>
                <a:tc>
                  <a:txBody>
                    <a:bodyPr/>
                    <a:lstStyle/>
                    <a:p>
                      <a:r>
                        <a:rPr lang="en-US" sz="2800" b="1" dirty="0" smtClean="0">
                          <a:effectLst>
                            <a:glow rad="228600">
                              <a:schemeClr val="accent1">
                                <a:satMod val="175000"/>
                                <a:alpha val="40000"/>
                              </a:schemeClr>
                            </a:glow>
                            <a:outerShdw blurRad="38100" dist="38100" dir="2700000" algn="tl">
                              <a:srgbClr val="000000">
                                <a:alpha val="43137"/>
                              </a:srgbClr>
                            </a:outerShdw>
                          </a:effectLst>
                          <a:latin typeface="Aharoni" pitchFamily="2" charset="-79"/>
                          <a:cs typeface="Aharoni" pitchFamily="2" charset="-79"/>
                        </a:rPr>
                        <a:t>Sweden</a:t>
                      </a:r>
                      <a:r>
                        <a:rPr lang="en-US" sz="2800" dirty="0" smtClean="0">
                          <a:effectLst>
                            <a:glow rad="228600">
                              <a:schemeClr val="accent1">
                                <a:satMod val="175000"/>
                                <a:alpha val="40000"/>
                              </a:schemeClr>
                            </a:glow>
                          </a:effectLst>
                          <a:latin typeface="Aharoni" pitchFamily="2" charset="-79"/>
                          <a:cs typeface="Aharoni" pitchFamily="2" charset="-79"/>
                        </a:rPr>
                        <a:t> </a:t>
                      </a:r>
                      <a:endParaRPr lang="en-US" sz="2800" dirty="0">
                        <a:latin typeface="Aharoni" pitchFamily="2" charset="-79"/>
                        <a:cs typeface="Aharoni" pitchFamily="2" charset="-79"/>
                      </a:endParaRPr>
                    </a:p>
                  </a:txBody>
                  <a:tcPr>
                    <a:cell3D prstMaterial="dkEdge">
                      <a:bevel/>
                      <a:lightRig rig="flood" dir="t"/>
                    </a:cell3D>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redistribution of income more evenly, </a:t>
                      </a:r>
                    </a:p>
                  </a:txBody>
                  <a:tcPr>
                    <a:cell3D prstMaterial="dkEdge">
                      <a:bevel/>
                      <a:lightRig rig="flood" dir="t"/>
                    </a:cell3D>
                  </a:tcPr>
                </a:tc>
              </a:tr>
              <a:tr h="370840">
                <a:tc>
                  <a:txBody>
                    <a:bodyPr/>
                    <a:lstStyle/>
                    <a:p>
                      <a:r>
                        <a:rPr lang="en-US" sz="2800" dirty="0" smtClean="0"/>
                        <a:t>4</a:t>
                      </a:r>
                      <a:endParaRPr lang="en-US" sz="2800" dirty="0"/>
                    </a:p>
                  </a:txBody>
                  <a:tcPr>
                    <a:cell3D prstMaterial="dkEdge">
                      <a:bevel/>
                      <a:lightRig rig="flood" dir="t"/>
                    </a:cell3D>
                  </a:tcPr>
                </a:tc>
                <a:tc>
                  <a:txBody>
                    <a:bodyPr/>
                    <a:lstStyle/>
                    <a:p>
                      <a:r>
                        <a:rPr lang="en-US" sz="2800" dirty="0" smtClean="0">
                          <a:effectLst>
                            <a:glow rad="101600">
                              <a:srgbClr val="0070C0">
                                <a:alpha val="60000"/>
                              </a:srgbClr>
                            </a:glow>
                          </a:effectLst>
                          <a:latin typeface="Aharoni" pitchFamily="2" charset="-79"/>
                          <a:cs typeface="Aharoni" pitchFamily="2" charset="-79"/>
                        </a:rPr>
                        <a:t>Iran</a:t>
                      </a:r>
                      <a:endParaRPr lang="en-US" sz="2800" dirty="0">
                        <a:latin typeface="Aharoni" pitchFamily="2" charset="-79"/>
                        <a:cs typeface="Aharoni" pitchFamily="2" charset="-79"/>
                      </a:endParaRPr>
                    </a:p>
                  </a:txBody>
                  <a:tcPr>
                    <a:cell3D prstMaterial="dkEdge">
                      <a:bevel/>
                      <a:lightRig rig="flood" dir="t"/>
                    </a:cell3D>
                  </a:tcPr>
                </a:tc>
                <a:tc>
                  <a:txBody>
                    <a:bodyPr/>
                    <a:lstStyle/>
                    <a:p>
                      <a:r>
                        <a:rPr lang="en-US" sz="2800" dirty="0" smtClean="0"/>
                        <a:t>bettering the quality of workforce and encouraging people to save.</a:t>
                      </a:r>
                      <a:endParaRPr lang="en-US" sz="2800" dirty="0"/>
                    </a:p>
                  </a:txBody>
                  <a:tcPr>
                    <a:cell3D prstMaterial="dkEdge">
                      <a:bevel/>
                      <a:lightRig rig="flood" dir="t"/>
                    </a:cell3D>
                  </a:tcPr>
                </a:tc>
              </a:tr>
              <a:tr h="370840">
                <a:tc>
                  <a:txBody>
                    <a:bodyPr/>
                    <a:lstStyle/>
                    <a:p>
                      <a:r>
                        <a:rPr lang="en-US" sz="2800" dirty="0" smtClean="0"/>
                        <a:t>5</a:t>
                      </a:r>
                      <a:endParaRPr lang="en-US" sz="2800" dirty="0"/>
                    </a:p>
                  </a:txBody>
                  <a:tcPr>
                    <a:cell3D prstMaterial="dkEdge">
                      <a:bevel/>
                      <a:lightRig rig="flood" dir="t"/>
                    </a:cell3D>
                  </a:tcPr>
                </a:tc>
                <a:tc>
                  <a:txBody>
                    <a:bodyPr/>
                    <a:lstStyle/>
                    <a:p>
                      <a:r>
                        <a:rPr lang="en-US" sz="2800" b="1" dirty="0" smtClean="0">
                          <a:effectLst>
                            <a:glow rad="228600">
                              <a:schemeClr val="accent2">
                                <a:satMod val="175000"/>
                                <a:alpha val="40000"/>
                              </a:schemeClr>
                            </a:glow>
                            <a:outerShdw blurRad="38100" dist="38100" dir="2700000" algn="tl">
                              <a:srgbClr val="000000">
                                <a:alpha val="43137"/>
                              </a:srgbClr>
                            </a:outerShdw>
                          </a:effectLst>
                          <a:latin typeface="Aharoni" pitchFamily="2" charset="-79"/>
                          <a:cs typeface="Aharoni" pitchFamily="2" charset="-79"/>
                        </a:rPr>
                        <a:t>America</a:t>
                      </a:r>
                      <a:endParaRPr lang="en-US" sz="2800" dirty="0">
                        <a:latin typeface="Aharoni" pitchFamily="2" charset="-79"/>
                        <a:cs typeface="Aharoni" pitchFamily="2" charset="-79"/>
                      </a:endParaRPr>
                    </a:p>
                  </a:txBody>
                  <a:tcPr>
                    <a:cell3D prstMaterial="dkEdge">
                      <a:bevel/>
                      <a:lightRig rig="flood" dir="t"/>
                    </a:cell3D>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giving money to the poor– to people who cannot or do not work to support themselves and their families. </a:t>
                      </a:r>
                    </a:p>
                  </a:txBody>
                  <a:tcPr>
                    <a:cell3D prstMaterial="dkEdge">
                      <a:bevel/>
                      <a:lightRig rig="flood" dir="t"/>
                    </a:cell3D>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558086" y="381000"/>
            <a:ext cx="10045542" cy="6019800"/>
          </a:xfrm>
        </p:spPr>
        <p:txBody>
          <a:bodyPr>
            <a:normAutofit/>
          </a:bodyPr>
          <a:lstStyle/>
          <a:p>
            <a:pPr eaLnBrk="1" hangingPunct="1">
              <a:defRPr/>
            </a:pPr>
            <a:r>
              <a:rPr lang="en-US" dirty="0" smtClean="0"/>
              <a:t>Up until </a:t>
            </a:r>
            <a:r>
              <a:rPr lang="en-US" b="1" dirty="0" smtClean="0">
                <a:solidFill>
                  <a:srgbClr val="FF0000"/>
                </a:solidFill>
              </a:rPr>
              <a:t>19</a:t>
            </a:r>
            <a:r>
              <a:rPr lang="en-US" b="1" baseline="30000" dirty="0" smtClean="0">
                <a:solidFill>
                  <a:srgbClr val="FF0000"/>
                </a:solidFill>
              </a:rPr>
              <a:t>th</a:t>
            </a:r>
            <a:r>
              <a:rPr lang="en-US" b="1" dirty="0" smtClean="0">
                <a:solidFill>
                  <a:srgbClr val="FF0000"/>
                </a:solidFill>
              </a:rPr>
              <a:t> century</a:t>
            </a:r>
            <a:r>
              <a:rPr lang="en-US" dirty="0" smtClean="0"/>
              <a:t>, the basic institutions like </a:t>
            </a:r>
            <a:r>
              <a:rPr lang="en-US" u="sng" dirty="0" smtClean="0"/>
              <a:t>family</a:t>
            </a:r>
            <a:r>
              <a:rPr lang="en-US" dirty="0" smtClean="0"/>
              <a:t> and </a:t>
            </a:r>
            <a:r>
              <a:rPr lang="en-US" u="sng" dirty="0" smtClean="0"/>
              <a:t>religion</a:t>
            </a:r>
            <a:r>
              <a:rPr lang="en-US" dirty="0" smtClean="0"/>
              <a:t> were able to handle the </a:t>
            </a:r>
            <a:r>
              <a:rPr lang="en-US" u="sng" dirty="0" smtClean="0"/>
              <a:t>problem of dependency</a:t>
            </a:r>
            <a:r>
              <a:rPr lang="en-US" dirty="0" smtClean="0"/>
              <a:t>. </a:t>
            </a:r>
          </a:p>
          <a:p>
            <a:pPr lvl="1">
              <a:defRPr/>
            </a:pPr>
            <a:r>
              <a:rPr lang="en-US" dirty="0" smtClean="0"/>
              <a:t>This does not mean these institutions  handled the problem well</a:t>
            </a:r>
            <a:r>
              <a:rPr lang="en-US" sz="2400" dirty="0" smtClean="0"/>
              <a:t>. </a:t>
            </a:r>
          </a:p>
          <a:p>
            <a:pPr lvl="1">
              <a:defRPr/>
            </a:pPr>
            <a:r>
              <a:rPr lang="en-US" dirty="0" smtClean="0"/>
              <a:t>People were poor, disabled, sick, mentally ill, and starving to death. </a:t>
            </a:r>
          </a:p>
          <a:p>
            <a:pPr lvl="1">
              <a:defRPr/>
            </a:pPr>
            <a:r>
              <a:rPr lang="en-US" dirty="0" smtClean="0"/>
              <a:t>Dependent people were few in no. and were spread out. </a:t>
            </a:r>
          </a:p>
          <a:p>
            <a:pPr lvl="1">
              <a:defRPr/>
            </a:pPr>
            <a:r>
              <a:rPr lang="en-US" dirty="0" smtClean="0"/>
              <a:t>And the basic institutions were able to do enough  so that they did not constitute a threat to the stability of the society.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7" name="Rectangle 3"/>
          <p:cNvSpPr>
            <a:spLocks noGrp="1" noChangeArrowheads="1"/>
          </p:cNvSpPr>
          <p:nvPr>
            <p:ph idx="1"/>
          </p:nvPr>
        </p:nvSpPr>
        <p:spPr>
          <a:xfrm>
            <a:off x="558086" y="533400"/>
            <a:ext cx="10045542" cy="5562600"/>
          </a:xfrm>
        </p:spPr>
        <p:txBody>
          <a:bodyPr/>
          <a:lstStyle/>
          <a:p>
            <a:pPr>
              <a:defRPr/>
            </a:pPr>
            <a:r>
              <a:rPr lang="en-US" dirty="0" smtClean="0"/>
              <a:t>As </a:t>
            </a:r>
            <a:r>
              <a:rPr lang="en-US" b="1" dirty="0" smtClean="0">
                <a:solidFill>
                  <a:srgbClr val="FF0000"/>
                </a:solidFill>
              </a:rPr>
              <a:t>society evolved </a:t>
            </a:r>
            <a:r>
              <a:rPr lang="en-US" dirty="0" smtClean="0"/>
              <a:t>from </a:t>
            </a:r>
            <a:r>
              <a:rPr lang="en-US" u="sng" dirty="0" smtClean="0"/>
              <a:t>rural agrarian </a:t>
            </a:r>
            <a:r>
              <a:rPr lang="en-US" dirty="0" smtClean="0"/>
              <a:t>to </a:t>
            </a:r>
            <a:r>
              <a:rPr lang="en-US" u="sng" dirty="0" smtClean="0"/>
              <a:t>urban industrial</a:t>
            </a:r>
            <a:r>
              <a:rPr lang="en-US" dirty="0" smtClean="0"/>
              <a:t>, these institutions lost the ability to handle dependency. </a:t>
            </a:r>
          </a:p>
          <a:p>
            <a:pPr>
              <a:defRPr/>
            </a:pPr>
            <a:r>
              <a:rPr lang="en-US" dirty="0" smtClean="0"/>
              <a:t>When society recognized </a:t>
            </a:r>
            <a:r>
              <a:rPr lang="en-US" u="sng" dirty="0" smtClean="0"/>
              <a:t>dependency</a:t>
            </a:r>
            <a:r>
              <a:rPr lang="en-US" dirty="0" smtClean="0"/>
              <a:t> </a:t>
            </a:r>
            <a:r>
              <a:rPr lang="en-US" u="sng" dirty="0" smtClean="0"/>
              <a:t>as  a threat </a:t>
            </a:r>
            <a:r>
              <a:rPr lang="en-US" dirty="0" smtClean="0"/>
              <a:t>, it began to do some thing to </a:t>
            </a:r>
            <a:r>
              <a:rPr lang="en-US" u="sng" dirty="0" smtClean="0"/>
              <a:t>handle dependence </a:t>
            </a:r>
            <a:r>
              <a:rPr lang="en-US" dirty="0" smtClean="0"/>
              <a:t>and </a:t>
            </a:r>
            <a:r>
              <a:rPr lang="en-US" u="sng" dirty="0" smtClean="0"/>
              <a:t>facilitate interdependence</a:t>
            </a:r>
            <a:r>
              <a:rPr lang="en-US" dirty="0" smtClean="0"/>
              <a:t>.    </a:t>
            </a:r>
          </a:p>
          <a:p>
            <a:pPr eaLnBrk="1" hangingPunct="1">
              <a:buFont typeface="Wingdings" pitchFamily="2" charset="2"/>
              <a:buNone/>
              <a:defRPr/>
            </a:pPr>
            <a:r>
              <a:rPr lang="en-US" dirty="0" smtClean="0"/>
              <a:t>Thus, a separate institution was established—</a:t>
            </a:r>
            <a:r>
              <a:rPr lang="en-US" u="sng" dirty="0" smtClean="0"/>
              <a:t>social welfare institution. </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558086" y="1905000"/>
            <a:ext cx="10045542" cy="1676400"/>
          </a:xfrm>
        </p:spPr>
        <p:txBody>
          <a:bodyPr/>
          <a:lstStyle/>
          <a:p>
            <a:pPr eaLnBrk="1" hangingPunct="1">
              <a:defRPr/>
            </a:pPr>
            <a:r>
              <a:rPr lang="en-US" smtClean="0"/>
              <a:t>AN EXAMPLE OF SOCIAL </a:t>
            </a:r>
            <a:br>
              <a:rPr lang="en-US" smtClean="0"/>
            </a:br>
            <a:r>
              <a:rPr lang="en-US" smtClean="0"/>
              <a:t>INSTITITION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institution?</a:t>
            </a:r>
            <a:endParaRPr lang="en-US" dirty="0"/>
          </a:p>
        </p:txBody>
      </p:sp>
      <p:sp>
        <p:nvSpPr>
          <p:cNvPr id="3" name="Content Placeholder 2"/>
          <p:cNvSpPr>
            <a:spLocks noGrp="1"/>
          </p:cNvSpPr>
          <p:nvPr>
            <p:ph idx="1"/>
          </p:nvPr>
        </p:nvSpPr>
        <p:spPr/>
        <p:txBody>
          <a:bodyPr/>
          <a:lstStyle/>
          <a:p>
            <a:pPr>
              <a:defRPr/>
            </a:pPr>
            <a:r>
              <a:rPr lang="en-US" dirty="0" smtClean="0"/>
              <a:t>According to Dictionary, an institution is a large important organization such as University, college, church, Mosque etc</a:t>
            </a:r>
          </a:p>
          <a:p>
            <a:pPr>
              <a:defRPr/>
            </a:pPr>
            <a:r>
              <a:rPr lang="en-US" dirty="0" smtClean="0"/>
              <a:t>                     OR</a:t>
            </a:r>
          </a:p>
          <a:p>
            <a:pPr>
              <a:defRPr/>
            </a:pPr>
            <a:r>
              <a:rPr lang="en-US" dirty="0" smtClean="0"/>
              <a:t>An institution is a building where certain people are looked after. e.g. Disabled children, mentally ill people.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3" name="Rectangle 3"/>
          <p:cNvSpPr>
            <a:spLocks noGrp="1" noChangeArrowheads="1"/>
          </p:cNvSpPr>
          <p:nvPr>
            <p:ph idx="1"/>
          </p:nvPr>
        </p:nvSpPr>
        <p:spPr>
          <a:xfrm>
            <a:off x="1770856" y="1066800"/>
            <a:ext cx="8832772" cy="5029200"/>
          </a:xfrm>
        </p:spPr>
        <p:txBody>
          <a:bodyPr>
            <a:normAutofit lnSpcReduction="10000"/>
          </a:bodyPr>
          <a:lstStyle/>
          <a:p>
            <a:pPr lvl="1">
              <a:defRPr/>
            </a:pPr>
            <a:r>
              <a:rPr lang="en-US" dirty="0" smtClean="0"/>
              <a:t>In sociology, institution refers to “</a:t>
            </a:r>
            <a:r>
              <a:rPr lang="en-US" b="1" dirty="0" smtClean="0"/>
              <a:t>established practice”</a:t>
            </a:r>
            <a:endParaRPr lang="en-US" dirty="0" smtClean="0"/>
          </a:p>
          <a:p>
            <a:pPr>
              <a:buNone/>
            </a:pPr>
            <a:r>
              <a:rPr lang="en-US" b="1" dirty="0" smtClean="0"/>
              <a:t>Richard T. Schaefer</a:t>
            </a:r>
          </a:p>
          <a:p>
            <a:r>
              <a:rPr lang="en-US" i="1" dirty="0" smtClean="0">
                <a:solidFill>
                  <a:srgbClr val="FF0000"/>
                </a:solidFill>
              </a:rPr>
              <a:t>Social Institutions are organized patterns of beliefs and behaviour that are centered on basic social needs. </a:t>
            </a:r>
          </a:p>
          <a:p>
            <a:pPr lvl="1" eaLnBrk="1" hangingPunct="1">
              <a:defRPr/>
            </a:pPr>
            <a:endParaRPr lang="en-US" dirty="0" smtClean="0"/>
          </a:p>
          <a:p>
            <a:pPr lvl="1" eaLnBrk="1" hangingPunct="1">
              <a:defRPr/>
            </a:pPr>
            <a:r>
              <a:rPr lang="en-US" dirty="0" smtClean="0"/>
              <a:t>In sociology a social institution refers to a </a:t>
            </a:r>
            <a:r>
              <a:rPr lang="en-US" u="sng" dirty="0" smtClean="0"/>
              <a:t>system </a:t>
            </a:r>
            <a:r>
              <a:rPr lang="en-US" dirty="0" smtClean="0"/>
              <a:t>or </a:t>
            </a:r>
            <a:r>
              <a:rPr lang="en-US" u="sng" dirty="0" smtClean="0"/>
              <a:t>custom </a:t>
            </a:r>
            <a:r>
              <a:rPr lang="en-US" dirty="0" smtClean="0"/>
              <a:t>that is considered an </a:t>
            </a:r>
            <a:r>
              <a:rPr lang="en-US" u="sng" dirty="0" smtClean="0"/>
              <a:t>important </a:t>
            </a:r>
            <a:r>
              <a:rPr lang="en-US" dirty="0" smtClean="0"/>
              <a:t>or </a:t>
            </a:r>
            <a:r>
              <a:rPr lang="en-US" u="sng" dirty="0" smtClean="0"/>
              <a:t>typical feature </a:t>
            </a:r>
            <a:r>
              <a:rPr lang="en-US" dirty="0" smtClean="0"/>
              <a:t>of particular society or group, usually because it has </a:t>
            </a:r>
            <a:r>
              <a:rPr lang="en-US" u="sng" dirty="0" smtClean="0"/>
              <a:t>existed for a long time </a:t>
            </a:r>
            <a:r>
              <a:rPr lang="en-US" dirty="0" smtClean="0"/>
              <a:t>and which </a:t>
            </a:r>
            <a:r>
              <a:rPr lang="en-US" u="sng" dirty="0" smtClean="0"/>
              <a:t>satisfies some basic needs </a:t>
            </a:r>
            <a:r>
              <a:rPr lang="en-US" dirty="0" smtClean="0"/>
              <a:t>e.g. family, marriage, education, religion. </a:t>
            </a:r>
          </a:p>
        </p:txBody>
      </p:sp>
      <p:sp>
        <p:nvSpPr>
          <p:cNvPr id="3" name="TextBox 2"/>
          <p:cNvSpPr txBox="1"/>
          <p:nvPr/>
        </p:nvSpPr>
        <p:spPr>
          <a:xfrm>
            <a:off x="465071" y="6245424"/>
            <a:ext cx="7892083" cy="307777"/>
          </a:xfrm>
          <a:prstGeom prst="rect">
            <a:avLst/>
          </a:prstGeom>
          <a:noFill/>
        </p:spPr>
        <p:txBody>
          <a:bodyPr wrap="none" rtlCol="0">
            <a:spAutoFit/>
          </a:bodyPr>
          <a:lstStyle/>
          <a:p>
            <a:r>
              <a:rPr lang="en-US" sz="1400" b="1" i="1" dirty="0" smtClean="0"/>
              <a:t>Source: Richard T. Schaefer. (2006). Sociology Maters [2</a:t>
            </a:r>
            <a:r>
              <a:rPr lang="en-US" sz="1400" b="1" i="1" baseline="30000" dirty="0" smtClean="0"/>
              <a:t>nd</a:t>
            </a:r>
            <a:r>
              <a:rPr lang="en-US" sz="1400" b="1" i="1" dirty="0" smtClean="0"/>
              <a:t> edition]. McGraw Hill.p185</a:t>
            </a:r>
            <a:endParaRPr lang="en-US" sz="1400" b="1" i="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857" y="274638"/>
            <a:ext cx="9896138" cy="5287962"/>
          </a:xfrm>
        </p:spPr>
        <p:txBody>
          <a:bodyPr>
            <a:noAutofit/>
          </a:bodyPr>
          <a:lstStyle/>
          <a:p>
            <a:r>
              <a:rPr lang="en-US" sz="8800" b="1" dirty="0" smtClean="0"/>
              <a:t>Basic social institutions &amp; their functions</a:t>
            </a:r>
            <a:endParaRPr lang="en-US" sz="88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1-Family;-</a:t>
            </a:r>
            <a:endParaRPr lang="en-US" dirty="0"/>
          </a:p>
        </p:txBody>
      </p:sp>
      <p:sp>
        <p:nvSpPr>
          <p:cNvPr id="3" name="Content Placeholder 2"/>
          <p:cNvSpPr>
            <a:spLocks noGrp="1"/>
          </p:cNvSpPr>
          <p:nvPr>
            <p:ph idx="1"/>
          </p:nvPr>
        </p:nvSpPr>
        <p:spPr/>
        <p:txBody>
          <a:bodyPr/>
          <a:lstStyle/>
          <a:p>
            <a:pPr>
              <a:defRPr/>
            </a:pPr>
            <a:r>
              <a:rPr lang="en-US" dirty="0" smtClean="0"/>
              <a:t>Primary personal care</a:t>
            </a:r>
          </a:p>
          <a:p>
            <a:pPr>
              <a:defRPr/>
            </a:pPr>
            <a:r>
              <a:rPr lang="en-US" dirty="0" smtClean="0"/>
              <a:t>Mutual assistance system between children and parents &amp; between family unit and society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2.educational  institution</a:t>
            </a:r>
            <a:endParaRPr lang="en-US" dirty="0"/>
          </a:p>
        </p:txBody>
      </p:sp>
      <p:sp>
        <p:nvSpPr>
          <p:cNvPr id="3" name="Content Placeholder 2"/>
          <p:cNvSpPr>
            <a:spLocks noGrp="1"/>
          </p:cNvSpPr>
          <p:nvPr>
            <p:ph idx="1"/>
          </p:nvPr>
        </p:nvSpPr>
        <p:spPr/>
        <p:txBody>
          <a:bodyPr/>
          <a:lstStyle/>
          <a:p>
            <a:pPr>
              <a:defRPr/>
            </a:pPr>
            <a:r>
              <a:rPr lang="en-US" dirty="0" smtClean="0"/>
              <a:t>Socialization in a uniform way of all the youngest and preparation for productive, participatory citizenship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3- Economic institutions</a:t>
            </a:r>
            <a:endParaRPr lang="en-US" dirty="0"/>
          </a:p>
        </p:txBody>
      </p:sp>
      <p:sp>
        <p:nvSpPr>
          <p:cNvPr id="3" name="Content Placeholder 2"/>
          <p:cNvSpPr>
            <a:spLocks noGrp="1"/>
          </p:cNvSpPr>
          <p:nvPr>
            <p:ph idx="1"/>
          </p:nvPr>
        </p:nvSpPr>
        <p:spPr/>
        <p:txBody>
          <a:bodyPr/>
          <a:lstStyle/>
          <a:p>
            <a:r>
              <a:rPr lang="en-US" dirty="0" smtClean="0"/>
              <a:t>Allocation &amp; distribution of goods and services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4. political institution</a:t>
            </a:r>
            <a:endParaRPr lang="en-US" dirty="0"/>
          </a:p>
        </p:txBody>
      </p:sp>
      <p:sp>
        <p:nvSpPr>
          <p:cNvPr id="3" name="Content Placeholder 2"/>
          <p:cNvSpPr>
            <a:spLocks noGrp="1"/>
          </p:cNvSpPr>
          <p:nvPr>
            <p:ph idx="1"/>
          </p:nvPr>
        </p:nvSpPr>
        <p:spPr/>
        <p:txBody>
          <a:bodyPr/>
          <a:lstStyle/>
          <a:p>
            <a:pPr>
              <a:defRPr/>
            </a:pPr>
            <a:r>
              <a:rPr lang="en-US" dirty="0" smtClean="0"/>
              <a:t>Distribution of powers and authorities</a:t>
            </a:r>
          </a:p>
          <a:p>
            <a:pPr>
              <a:defRPr/>
            </a:pPr>
            <a:r>
              <a:rPr lang="en-US" dirty="0" smtClean="0"/>
              <a:t>OR</a:t>
            </a:r>
          </a:p>
          <a:p>
            <a:pPr>
              <a:defRPr/>
            </a:pPr>
            <a:r>
              <a:rPr lang="en-US" dirty="0" smtClean="0"/>
              <a:t>Authoritative allocation of public social goals and values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solidFill>
            <a:srgbClr val="00FF00"/>
          </a:solidFill>
        </p:spPr>
        <p:txBody>
          <a:bodyPr/>
          <a:lstStyle/>
          <a:p>
            <a:pPr eaLnBrk="1" hangingPunct="1">
              <a:defRPr/>
            </a:pPr>
            <a:r>
              <a:rPr lang="en-US" smtClean="0"/>
              <a:t>Defining social welfare</a:t>
            </a:r>
          </a:p>
        </p:txBody>
      </p:sp>
      <p:sp>
        <p:nvSpPr>
          <p:cNvPr id="38915" name="Rectangle 3"/>
          <p:cNvSpPr>
            <a:spLocks noGrp="1" noChangeArrowheads="1"/>
          </p:cNvSpPr>
          <p:nvPr>
            <p:ph idx="1"/>
          </p:nvPr>
        </p:nvSpPr>
        <p:spPr>
          <a:noFill/>
        </p:spPr>
        <p:txBody>
          <a:bodyPr/>
          <a:lstStyle/>
          <a:p>
            <a:pPr eaLnBrk="1" hangingPunct="1">
              <a:lnSpc>
                <a:spcPct val="90000"/>
              </a:lnSpc>
              <a:defRPr/>
            </a:pPr>
            <a:r>
              <a:rPr lang="en-US" sz="2800" dirty="0" smtClean="0">
                <a:effectLst/>
              </a:rPr>
              <a:t>It is difficult to define social welfare universally as services and practices of helping people differ from society to society and time to time.</a:t>
            </a:r>
          </a:p>
          <a:p>
            <a:pPr eaLnBrk="1" hangingPunct="1">
              <a:lnSpc>
                <a:spcPct val="90000"/>
              </a:lnSpc>
              <a:defRPr/>
            </a:pPr>
            <a:r>
              <a:rPr lang="en-US" sz="2800" dirty="0" smtClean="0">
                <a:effectLst/>
              </a:rPr>
              <a:t>There are many definitions of social welfare. </a:t>
            </a:r>
          </a:p>
          <a:p>
            <a:pPr eaLnBrk="1" hangingPunct="1">
              <a:lnSpc>
                <a:spcPct val="90000"/>
              </a:lnSpc>
              <a:defRPr/>
            </a:pPr>
            <a:r>
              <a:rPr lang="en-US" sz="2800" dirty="0" smtClean="0">
                <a:effectLst/>
              </a:rPr>
              <a:t>e.g.</a:t>
            </a:r>
          </a:p>
          <a:p>
            <a:pPr eaLnBrk="1" hangingPunct="1">
              <a:lnSpc>
                <a:spcPct val="90000"/>
              </a:lnSpc>
              <a:defRPr/>
            </a:pPr>
            <a:r>
              <a:rPr lang="en-US" sz="2800" dirty="0" err="1" smtClean="0">
                <a:effectLst/>
              </a:rPr>
              <a:t>Macarov</a:t>
            </a:r>
            <a:r>
              <a:rPr lang="en-US" sz="2800" dirty="0" smtClean="0">
                <a:effectLst/>
              </a:rPr>
              <a:t> says that in </a:t>
            </a:r>
            <a:r>
              <a:rPr lang="en-US" sz="2800" b="1" dirty="0" smtClean="0">
                <a:effectLst>
                  <a:glow rad="228600">
                    <a:schemeClr val="accent6">
                      <a:satMod val="175000"/>
                      <a:alpha val="40000"/>
                    </a:schemeClr>
                  </a:glow>
                </a:effectLst>
              </a:rPr>
              <a:t>Poland</a:t>
            </a:r>
            <a:r>
              <a:rPr lang="en-US" sz="2800" dirty="0" smtClean="0"/>
              <a:t> social </a:t>
            </a:r>
            <a:r>
              <a:rPr lang="en-US" sz="2800" dirty="0" smtClean="0">
                <a:effectLst/>
              </a:rPr>
              <a:t>welfare is the compensation for injuries suffered in great risks like war, that lead to inability to work.</a:t>
            </a:r>
          </a:p>
          <a:p>
            <a:pPr eaLnBrk="1" hangingPunct="1">
              <a:lnSpc>
                <a:spcPct val="90000"/>
              </a:lnSpc>
              <a:defRPr/>
            </a:pPr>
            <a:r>
              <a:rPr lang="en-US" sz="2800" dirty="0" smtClean="0">
                <a:effectLst/>
              </a:rPr>
              <a:t> In </a:t>
            </a:r>
            <a:r>
              <a:rPr lang="en-US" sz="2800" b="1" dirty="0" smtClean="0">
                <a:effectLst>
                  <a:glow rad="228600">
                    <a:schemeClr val="accent4">
                      <a:satMod val="175000"/>
                      <a:alpha val="40000"/>
                    </a:schemeClr>
                  </a:glow>
                  <a:outerShdw blurRad="38100" dist="38100" dir="2700000" algn="tl">
                    <a:srgbClr val="000000">
                      <a:alpha val="43137"/>
                    </a:srgbClr>
                  </a:outerShdw>
                </a:effectLst>
              </a:rPr>
              <a:t>Australia</a:t>
            </a:r>
            <a:r>
              <a:rPr lang="en-US" sz="2800" dirty="0" smtClean="0">
                <a:effectLst/>
              </a:rPr>
              <a:t>, it is a public right to benefits, both by the individuals and the  society as a whole</a:t>
            </a:r>
            <a:r>
              <a:rPr lang="en-US" dirty="0" smtClean="0">
                <a:effectLst/>
              </a:rPr>
              <a:t>. </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5.  </a:t>
            </a:r>
            <a:r>
              <a:rPr lang="en-US" sz="4000" dirty="0" smtClean="0"/>
              <a:t>Religious Institutions</a:t>
            </a:r>
            <a:endParaRPr lang="en-US" dirty="0"/>
          </a:p>
        </p:txBody>
      </p:sp>
      <p:sp>
        <p:nvSpPr>
          <p:cNvPr id="3" name="Content Placeholder 2"/>
          <p:cNvSpPr>
            <a:spLocks noGrp="1"/>
          </p:cNvSpPr>
          <p:nvPr>
            <p:ph idx="1"/>
          </p:nvPr>
        </p:nvSpPr>
        <p:spPr/>
        <p:txBody>
          <a:bodyPr/>
          <a:lstStyle/>
          <a:p>
            <a:pPr>
              <a:defRPr/>
            </a:pPr>
            <a:r>
              <a:rPr lang="en-US" dirty="0" smtClean="0"/>
              <a:t>Promotion of personal meaning and understanding of ultimate concern of life</a:t>
            </a:r>
          </a:p>
          <a:p>
            <a:pPr>
              <a:defRPr/>
            </a:pPr>
            <a:endParaRPr lang="en-US" dirty="0" smtClean="0"/>
          </a:p>
          <a:p>
            <a:pPr>
              <a:defRPr/>
            </a:pPr>
            <a:r>
              <a:rPr lang="en-US" dirty="0" smtClean="0"/>
              <a:t>OR</a:t>
            </a:r>
          </a:p>
          <a:p>
            <a:pPr>
              <a:defRPr/>
            </a:pPr>
            <a:r>
              <a:rPr lang="en-US" dirty="0" smtClean="0"/>
              <a:t>Beliefs and practices in super natural powers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Social welfare institutions</a:t>
            </a:r>
            <a:endParaRPr lang="en-US" dirty="0"/>
          </a:p>
        </p:txBody>
      </p:sp>
      <p:sp>
        <p:nvSpPr>
          <p:cNvPr id="3" name="Content Placeholder 2"/>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a:lstStyle/>
          <a:p>
            <a:pPr>
              <a:lnSpc>
                <a:spcPct val="90000"/>
              </a:lnSpc>
              <a:defRPr/>
            </a:pPr>
            <a:r>
              <a:rPr lang="en-US" dirty="0" smtClean="0"/>
              <a:t>Provision of support to sustain or attain social functioning</a:t>
            </a:r>
          </a:p>
          <a:p>
            <a:pPr>
              <a:lnSpc>
                <a:spcPct val="90000"/>
              </a:lnSpc>
              <a:defRPr/>
            </a:pPr>
            <a:endParaRPr lang="en-US" dirty="0" smtClean="0"/>
          </a:p>
          <a:p>
            <a:pPr>
              <a:lnSpc>
                <a:spcPct val="90000"/>
              </a:lnSpc>
              <a:defRPr/>
            </a:pPr>
            <a:r>
              <a:rPr lang="en-US" dirty="0" err="1" smtClean="0"/>
              <a:t>S.w</a:t>
            </a:r>
            <a:r>
              <a:rPr lang="en-US" dirty="0" smtClean="0"/>
              <a:t>. institutions respond to the needs of society and its members for health, education, and well-being.</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idx="1"/>
          </p:nvPr>
        </p:nvSpPr>
        <p:spPr>
          <a:xfrm>
            <a:off x="1770856" y="1219200"/>
            <a:ext cx="8832771" cy="4343400"/>
          </a:xfrm>
          <a:noFill/>
        </p:spPr>
        <p:txBody>
          <a:bodyPr/>
          <a:lstStyle/>
          <a:p>
            <a:pPr eaLnBrk="1" hangingPunct="1">
              <a:defRPr/>
            </a:pPr>
            <a:r>
              <a:rPr lang="en-US" sz="4000" dirty="0" smtClean="0"/>
              <a:t>Social welfare is the  first –line support to individuals to cope successfully with a changing economic and social environment and to assure the stability and development of social institutions  </a:t>
            </a:r>
            <a:r>
              <a:rPr lang="en-US" sz="2400" dirty="0" smtClean="0"/>
              <a:t>(</a:t>
            </a:r>
            <a:r>
              <a:rPr lang="en-US" sz="2400" dirty="0" err="1" smtClean="0"/>
              <a:t>Romanyshyn</a:t>
            </a:r>
            <a:r>
              <a:rPr lang="en-US" sz="2400" dirty="0" smtClean="0"/>
              <a:t> &amp; Romanyshyn;1971;34</a:t>
            </a:r>
            <a:r>
              <a:rPr lang="en-US" sz="4000" dirty="0" smtClean="0"/>
              <a:t>)</a:t>
            </a:r>
            <a:endParaRPr lang="en-US" sz="2400" dirty="0" smtClean="0"/>
          </a:p>
          <a:p>
            <a:pPr eaLnBrk="1" hangingPunct="1">
              <a:defRPr/>
            </a:pPr>
            <a:endParaRPr lang="en-US" sz="2400"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558086" y="685803"/>
            <a:ext cx="10045542" cy="5440363"/>
          </a:xfrm>
          <a:noFill/>
        </p:spPr>
        <p:txBody>
          <a:bodyPr/>
          <a:lstStyle/>
          <a:p>
            <a:pPr eaLnBrk="1" hangingPunct="1">
              <a:buFont typeface="Wingdings" pitchFamily="2" charset="2"/>
              <a:buNone/>
              <a:defRPr/>
            </a:pPr>
            <a:endParaRPr lang="en-US" dirty="0" smtClean="0"/>
          </a:p>
          <a:p>
            <a:pPr eaLnBrk="1" hangingPunct="1">
              <a:defRPr/>
            </a:pPr>
            <a:r>
              <a:rPr lang="en-US" sz="4000" dirty="0" smtClean="0"/>
              <a:t>The administration of certain services to individuals or families who find it   impossible or difficult to maintain themselves and their dependents in material solvency and in health by their own efforts (</a:t>
            </a:r>
            <a:r>
              <a:rPr lang="en-US" sz="4000" dirty="0" err="1" smtClean="0"/>
              <a:t>klein</a:t>
            </a:r>
            <a:r>
              <a:rPr lang="en-US" sz="4000" dirty="0" smtClean="0"/>
              <a:t> 1968)</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7" name="Rectangle 7"/>
          <p:cNvSpPr>
            <a:spLocks noGrp="1" noChangeArrowheads="1"/>
          </p:cNvSpPr>
          <p:nvPr>
            <p:ph type="title"/>
          </p:nvPr>
        </p:nvSpPr>
        <p:spPr/>
        <p:style>
          <a:lnRef idx="0">
            <a:schemeClr val="dk1"/>
          </a:lnRef>
          <a:fillRef idx="3">
            <a:schemeClr val="dk1"/>
          </a:fillRef>
          <a:effectRef idx="3">
            <a:schemeClr val="dk1"/>
          </a:effectRef>
          <a:fontRef idx="minor">
            <a:schemeClr val="lt1"/>
          </a:fontRef>
        </p:style>
        <p:txBody>
          <a:bodyPr/>
          <a:lstStyle/>
          <a:p>
            <a:pPr eaLnBrk="1" hangingPunct="1">
              <a:defRPr/>
            </a:pPr>
            <a:r>
              <a:rPr lang="en-US" dirty="0" smtClean="0"/>
              <a:t>Social welfare as Academic Discipline</a:t>
            </a:r>
          </a:p>
        </p:txBody>
      </p:sp>
      <p:sp>
        <p:nvSpPr>
          <p:cNvPr id="76806" name="Rectangle 6"/>
          <p:cNvSpPr>
            <a:spLocks noGrp="1" noChangeArrowheads="1"/>
          </p:cNvSpPr>
          <p:nvPr>
            <p:ph idx="1"/>
          </p:nvPr>
        </p:nvSpPr>
        <p:spPr/>
        <p:txBody>
          <a:bodyPr/>
          <a:lstStyle/>
          <a:p>
            <a:pPr eaLnBrk="1" hangingPunct="1">
              <a:lnSpc>
                <a:spcPct val="120000"/>
              </a:lnSpc>
              <a:defRPr/>
            </a:pPr>
            <a:r>
              <a:rPr lang="en-US" dirty="0" smtClean="0"/>
              <a:t>Another meaning of social welfare derives from its role as an </a:t>
            </a:r>
            <a:r>
              <a:rPr lang="en-US" i="1" u="sng" dirty="0" smtClean="0"/>
              <a:t>academic discipline</a:t>
            </a:r>
            <a:r>
              <a:rPr lang="en-US" dirty="0" smtClean="0"/>
              <a:t>. In this sense social welfare is the study of agencies, programmes, personnel, and policies which focus on the delivery of social services to individuals, groups and communities.</a:t>
            </a:r>
          </a:p>
          <a:p>
            <a:pPr eaLnBrk="1" hangingPunct="1">
              <a:lnSpc>
                <a:spcPct val="120000"/>
              </a:lnSpc>
              <a:buFont typeface="Wingdings"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9" name="Rectangle 3"/>
          <p:cNvSpPr>
            <a:spLocks noGrp="1" noChangeArrowheads="1"/>
          </p:cNvSpPr>
          <p:nvPr>
            <p:ph idx="1"/>
          </p:nvPr>
        </p:nvSpPr>
        <p:spPr>
          <a:xfrm>
            <a:off x="2075656" y="914400"/>
            <a:ext cx="8527972" cy="5181600"/>
          </a:xfrm>
        </p:spPr>
        <p:txBody>
          <a:bodyPr/>
          <a:lstStyle/>
          <a:p>
            <a:pPr eaLnBrk="1" hangingPunct="1">
              <a:defRPr/>
            </a:pPr>
            <a:r>
              <a:rPr lang="en-US" dirty="0" smtClean="0"/>
              <a:t>One of the functions of social welfare discipline is to educate and train social workers. </a:t>
            </a:r>
          </a:p>
          <a:p>
            <a:pPr eaLnBrk="1" hangingPunct="1">
              <a:defRPr/>
            </a:pPr>
            <a:r>
              <a:rPr lang="en-US" dirty="0" smtClean="0"/>
              <a:t>Some colleges and universities call their professional preparation </a:t>
            </a:r>
            <a:r>
              <a:rPr lang="en-US" dirty="0" err="1" smtClean="0"/>
              <a:t>programme</a:t>
            </a:r>
            <a:r>
              <a:rPr lang="en-US" dirty="0" smtClean="0"/>
              <a:t> for social work practice “social work” and  other call their </a:t>
            </a:r>
            <a:r>
              <a:rPr lang="en-US" dirty="0" err="1" smtClean="0"/>
              <a:t>programmes</a:t>
            </a:r>
            <a:r>
              <a:rPr lang="en-US" dirty="0" smtClean="0"/>
              <a:t> as social welfare.</a:t>
            </a:r>
          </a:p>
          <a:p>
            <a:pPr eaLnBrk="1" hangingPunct="1">
              <a:defRPr/>
            </a:pPr>
            <a:endParaRPr lang="en-US" dirty="0" smtClean="0"/>
          </a:p>
          <a:p>
            <a:pPr eaLnBrk="1" hangingPunct="1">
              <a:defRPr/>
            </a:pPr>
            <a:endParaRPr lang="en-US" dirty="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151856" y="228600"/>
            <a:ext cx="8451772" cy="1189038"/>
          </a:xfrm>
          <a:solidFill>
            <a:srgbClr val="00FF00"/>
          </a:solidFill>
        </p:spPr>
        <p:txBody>
          <a:bodyPr>
            <a:normAutofit/>
          </a:bodyPr>
          <a:lstStyle/>
          <a:p>
            <a:pPr eaLnBrk="1" hangingPunct="1">
              <a:defRPr/>
            </a:pPr>
            <a:r>
              <a:rPr lang="en-US" sz="4000" dirty="0" smtClean="0"/>
              <a:t>Social services &amp; social welfare services</a:t>
            </a:r>
          </a:p>
        </p:txBody>
      </p:sp>
      <p:sp>
        <p:nvSpPr>
          <p:cNvPr id="28675" name="Rectangle 3"/>
          <p:cNvSpPr>
            <a:spLocks noGrp="1" noChangeArrowheads="1"/>
          </p:cNvSpPr>
          <p:nvPr>
            <p:ph idx="1"/>
          </p:nvPr>
        </p:nvSpPr>
        <p:spPr>
          <a:xfrm>
            <a:off x="1752389" y="2667000"/>
            <a:ext cx="9152605" cy="3581400"/>
          </a:xfrm>
          <a:noFill/>
        </p:spPr>
        <p:txBody>
          <a:bodyPr/>
          <a:lstStyle/>
          <a:p>
            <a:pPr eaLnBrk="1" hangingPunct="1">
              <a:defRPr/>
            </a:pPr>
            <a:r>
              <a:rPr lang="en-US" dirty="0" smtClean="0"/>
              <a:t>mean those services which are required on a very extensive scale by the </a:t>
            </a:r>
            <a:r>
              <a:rPr lang="en-US" b="1" u="sng" dirty="0" smtClean="0"/>
              <a:t>normal population</a:t>
            </a:r>
            <a:r>
              <a:rPr lang="en-US" dirty="0" smtClean="0"/>
              <a:t>. </a:t>
            </a:r>
          </a:p>
          <a:p>
            <a:pPr eaLnBrk="1" hangingPunct="1">
              <a:defRPr/>
            </a:pPr>
            <a:r>
              <a:rPr lang="en-US" dirty="0" smtClean="0"/>
              <a:t>These services seek to meet the </a:t>
            </a:r>
            <a:r>
              <a:rPr lang="en-US" u="sng" dirty="0" smtClean="0"/>
              <a:t>basic needs </a:t>
            </a:r>
            <a:r>
              <a:rPr lang="en-US" dirty="0" smtClean="0"/>
              <a:t>of the people and include services for </a:t>
            </a:r>
            <a:r>
              <a:rPr lang="en-US" u="sng" dirty="0" smtClean="0"/>
              <a:t>health</a:t>
            </a:r>
            <a:r>
              <a:rPr lang="en-US" dirty="0" smtClean="0"/>
              <a:t>, </a:t>
            </a:r>
            <a:r>
              <a:rPr lang="en-US" u="sng" dirty="0" smtClean="0"/>
              <a:t>education</a:t>
            </a:r>
            <a:r>
              <a:rPr lang="en-US" dirty="0" smtClean="0"/>
              <a:t>, </a:t>
            </a:r>
            <a:r>
              <a:rPr lang="en-US" u="sng" dirty="0" smtClean="0"/>
              <a:t>housing</a:t>
            </a:r>
            <a:r>
              <a:rPr lang="en-US" dirty="0" smtClean="0"/>
              <a:t>, </a:t>
            </a:r>
            <a:r>
              <a:rPr lang="en-US" u="sng" dirty="0" smtClean="0"/>
              <a:t>communication </a:t>
            </a:r>
            <a:r>
              <a:rPr lang="en-US" dirty="0" smtClean="0"/>
              <a:t>etc.</a:t>
            </a:r>
            <a:endParaRPr lang="en-US" sz="4400" dirty="0" smtClean="0"/>
          </a:p>
        </p:txBody>
      </p:sp>
      <p:sp>
        <p:nvSpPr>
          <p:cNvPr id="4" name="Rectangle 3"/>
          <p:cNvSpPr/>
          <p:nvPr/>
        </p:nvSpPr>
        <p:spPr>
          <a:xfrm>
            <a:off x="2532856" y="1828800"/>
            <a:ext cx="4342856" cy="707886"/>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p>
            <a:pPr eaLnBrk="1" hangingPunct="1">
              <a:defRPr/>
            </a:pPr>
            <a:r>
              <a:rPr lang="en-US" sz="4000" b="1" dirty="0" smtClean="0">
                <a:latin typeface="Aharoni" pitchFamily="2" charset="-79"/>
                <a:cs typeface="Aharoni" pitchFamily="2" charset="-79"/>
              </a:rPr>
              <a:t>SOCIAL SERVICES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752389" y="762000"/>
            <a:ext cx="6647867" cy="838200"/>
          </a:xfrm>
        </p:spPr>
        <p:style>
          <a:lnRef idx="0">
            <a:schemeClr val="accent3"/>
          </a:lnRef>
          <a:fillRef idx="3">
            <a:schemeClr val="accent3"/>
          </a:fillRef>
          <a:effectRef idx="3">
            <a:schemeClr val="accent3"/>
          </a:effectRef>
          <a:fontRef idx="minor">
            <a:schemeClr val="lt1"/>
          </a:fontRef>
        </p:style>
        <p:txBody>
          <a:bodyPr>
            <a:normAutofit/>
          </a:bodyPr>
          <a:lstStyle/>
          <a:p>
            <a:pPr eaLnBrk="1" hangingPunct="1">
              <a:defRPr/>
            </a:pPr>
            <a:r>
              <a:rPr lang="en-US" sz="4000" dirty="0" smtClean="0">
                <a:latin typeface="Aharoni" pitchFamily="2" charset="-79"/>
                <a:cs typeface="Aharoni" pitchFamily="2" charset="-79"/>
              </a:rPr>
              <a:t>SOCIAL WELFARE SERVICES</a:t>
            </a:r>
          </a:p>
        </p:txBody>
      </p:sp>
      <p:sp>
        <p:nvSpPr>
          <p:cNvPr id="25603" name="Rectangle 3"/>
          <p:cNvSpPr>
            <a:spLocks noGrp="1" noChangeArrowheads="1"/>
          </p:cNvSpPr>
          <p:nvPr>
            <p:ph idx="1"/>
          </p:nvPr>
        </p:nvSpPr>
        <p:spPr>
          <a:xfrm>
            <a:off x="1770856" y="1981200"/>
            <a:ext cx="8832772" cy="4114800"/>
          </a:xfrm>
          <a:noFill/>
        </p:spPr>
        <p:txBody>
          <a:bodyPr/>
          <a:lstStyle/>
          <a:p>
            <a:pPr eaLnBrk="1" hangingPunct="1">
              <a:defRPr/>
            </a:pPr>
            <a:r>
              <a:rPr lang="en-US" sz="2800" dirty="0" smtClean="0"/>
              <a:t>Not only in In Pakistani context but the entire ESCAP region the term is used to describe </a:t>
            </a:r>
            <a:r>
              <a:rPr lang="en-US" sz="2800" u="sng" dirty="0" smtClean="0"/>
              <a:t>those services which are required by the </a:t>
            </a:r>
            <a:r>
              <a:rPr lang="en-US" sz="2800" u="sng" dirty="0" smtClean="0">
                <a:effectLst>
                  <a:glow rad="228600">
                    <a:schemeClr val="accent2">
                      <a:satMod val="175000"/>
                      <a:alpha val="40000"/>
                    </a:schemeClr>
                  </a:glow>
                </a:effectLst>
              </a:rPr>
              <a:t>vulnerable sections </a:t>
            </a:r>
            <a:r>
              <a:rPr lang="en-US" sz="2800" u="sng" dirty="0" smtClean="0"/>
              <a:t>of the society </a:t>
            </a:r>
            <a:r>
              <a:rPr lang="en-US" sz="2800" dirty="0" smtClean="0"/>
              <a:t>and includes services for the </a:t>
            </a:r>
            <a:r>
              <a:rPr lang="en-US" sz="2800" u="sng" dirty="0" smtClean="0"/>
              <a:t>handicapped </a:t>
            </a:r>
            <a:r>
              <a:rPr lang="en-US" sz="2800" dirty="0" smtClean="0"/>
              <a:t>and the </a:t>
            </a:r>
            <a:r>
              <a:rPr lang="en-US" sz="2800" u="sng" dirty="0" smtClean="0"/>
              <a:t>traditionally under privileged groups </a:t>
            </a:r>
            <a:r>
              <a:rPr lang="en-US" sz="2800" dirty="0" smtClean="0"/>
              <a:t>such as </a:t>
            </a:r>
            <a:r>
              <a:rPr lang="en-US" sz="2800" u="sng" dirty="0" smtClean="0"/>
              <a:t>minorities</a:t>
            </a:r>
            <a:r>
              <a:rPr lang="en-US" sz="2800" dirty="0" smtClean="0"/>
              <a:t>, </a:t>
            </a:r>
            <a:r>
              <a:rPr lang="en-US" sz="2800" u="sng" dirty="0" smtClean="0"/>
              <a:t>women</a:t>
            </a:r>
            <a:r>
              <a:rPr lang="en-US" sz="2800" dirty="0" smtClean="0"/>
              <a:t>, </a:t>
            </a:r>
            <a:r>
              <a:rPr lang="en-US" sz="2800" u="sng" dirty="0" smtClean="0"/>
              <a:t>children  </a:t>
            </a:r>
            <a:r>
              <a:rPr lang="en-US" sz="2800" dirty="0" smtClean="0"/>
              <a:t>etc.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752389" y="274638"/>
            <a:ext cx="4361867" cy="792162"/>
          </a:xfrm>
        </p:spPr>
        <p:style>
          <a:lnRef idx="0">
            <a:schemeClr val="dk1"/>
          </a:lnRef>
          <a:fillRef idx="3">
            <a:schemeClr val="dk1"/>
          </a:fillRef>
          <a:effectRef idx="3">
            <a:schemeClr val="dk1"/>
          </a:effectRef>
          <a:fontRef idx="minor">
            <a:schemeClr val="lt1"/>
          </a:fontRef>
        </p:style>
        <p:txBody>
          <a:bodyPr/>
          <a:lstStyle/>
          <a:p>
            <a:pPr eaLnBrk="1" hangingPunct="1">
              <a:defRPr/>
            </a:pPr>
            <a:r>
              <a:rPr lang="en-US" dirty="0" smtClean="0"/>
              <a:t>SOCAIL POLICY</a:t>
            </a:r>
          </a:p>
        </p:txBody>
      </p:sp>
      <p:sp>
        <p:nvSpPr>
          <p:cNvPr id="77827" name="Rectangle 3"/>
          <p:cNvSpPr>
            <a:spLocks noGrp="1" noChangeArrowheads="1"/>
          </p:cNvSpPr>
          <p:nvPr>
            <p:ph idx="1"/>
          </p:nvPr>
        </p:nvSpPr>
        <p:spPr/>
        <p:txBody>
          <a:bodyPr/>
          <a:lstStyle/>
          <a:p>
            <a:pPr eaLnBrk="1" hangingPunct="1">
              <a:lnSpc>
                <a:spcPct val="90000"/>
              </a:lnSpc>
              <a:defRPr/>
            </a:pPr>
            <a:r>
              <a:rPr lang="en-US" sz="4400" dirty="0" smtClean="0"/>
              <a:t>Government </a:t>
            </a:r>
            <a:r>
              <a:rPr lang="en-US" sz="4400" dirty="0" smtClean="0">
                <a:solidFill>
                  <a:srgbClr val="FF0000"/>
                </a:solidFill>
              </a:rPr>
              <a:t>policy</a:t>
            </a:r>
            <a:r>
              <a:rPr lang="en-US" sz="4400" dirty="0" smtClean="0"/>
              <a:t> in the </a:t>
            </a:r>
            <a:r>
              <a:rPr lang="en-US" sz="4400" dirty="0" smtClean="0">
                <a:solidFill>
                  <a:srgbClr val="FF0000"/>
                </a:solidFill>
              </a:rPr>
              <a:t>area of welfare</a:t>
            </a:r>
            <a:r>
              <a:rPr lang="en-US" sz="4400" dirty="0" smtClean="0"/>
              <a:t>, and the academic study  of its development, implementation and impacts</a:t>
            </a:r>
            <a:endParaRPr lang="en-US" dirty="0" smtClean="0"/>
          </a:p>
        </p:txBody>
      </p:sp>
      <p:sp>
        <p:nvSpPr>
          <p:cNvPr id="4" name="Rectangle 3"/>
          <p:cNvSpPr/>
          <p:nvPr/>
        </p:nvSpPr>
        <p:spPr>
          <a:xfrm>
            <a:off x="837129" y="5257801"/>
            <a:ext cx="9487456"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b="1" dirty="0" smtClean="0"/>
              <a:t>a program of actions adopted by a person, group, or government, or the set of principles on which they are based</a:t>
            </a:r>
            <a:br>
              <a:rPr lang="en-US" b="1" dirty="0" smtClean="0"/>
            </a:br>
            <a:endParaRPr lang="en-US" b="1" dirty="0" smtClean="0"/>
          </a:p>
          <a:p>
            <a:r>
              <a:rPr lang="en-US" dirty="0" smtClean="0"/>
              <a:t>Microsoft® Encarta® 2009. © 1993-2008 Microsoft Corporation. All rights reserved.</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5" name="Rectangle 3"/>
          <p:cNvSpPr>
            <a:spLocks noGrp="1" noChangeArrowheads="1"/>
          </p:cNvSpPr>
          <p:nvPr>
            <p:ph idx="1"/>
          </p:nvPr>
        </p:nvSpPr>
        <p:spPr>
          <a:xfrm>
            <a:off x="558086" y="762000"/>
            <a:ext cx="10045542" cy="5334000"/>
          </a:xfrm>
        </p:spPr>
        <p:txBody>
          <a:bodyPr/>
          <a:lstStyle/>
          <a:p>
            <a:pPr eaLnBrk="1" hangingPunct="1">
              <a:defRPr/>
            </a:pPr>
            <a:r>
              <a:rPr lang="en-US" sz="3600" dirty="0" smtClean="0"/>
              <a:t>The general accepted concept of social policy  encompasses </a:t>
            </a:r>
            <a:r>
              <a:rPr lang="en-US" sz="3600" u="sng" dirty="0" smtClean="0"/>
              <a:t>education</a:t>
            </a:r>
            <a:r>
              <a:rPr lang="en-US" sz="3600" dirty="0" smtClean="0"/>
              <a:t>, </a:t>
            </a:r>
            <a:r>
              <a:rPr lang="en-US" sz="3600" u="sng" dirty="0" smtClean="0"/>
              <a:t>health</a:t>
            </a:r>
            <a:r>
              <a:rPr lang="en-US" sz="3600" dirty="0" smtClean="0"/>
              <a:t>, </a:t>
            </a:r>
            <a:r>
              <a:rPr lang="en-US" sz="3600" u="sng" dirty="0" smtClean="0"/>
              <a:t>housing</a:t>
            </a:r>
            <a:r>
              <a:rPr lang="en-US" sz="3600" dirty="0" smtClean="0"/>
              <a:t>, </a:t>
            </a:r>
            <a:r>
              <a:rPr lang="en-US" sz="3600" u="sng" dirty="0" smtClean="0"/>
              <a:t>social security</a:t>
            </a:r>
            <a:r>
              <a:rPr lang="en-US" sz="3600" dirty="0" smtClean="0"/>
              <a:t>,, including transfer payments such as </a:t>
            </a:r>
            <a:r>
              <a:rPr lang="en-US" sz="3600" u="sng" dirty="0" smtClean="0"/>
              <a:t>pension</a:t>
            </a:r>
            <a:r>
              <a:rPr lang="en-US" sz="3600" dirty="0" smtClean="0"/>
              <a:t>, and the </a:t>
            </a:r>
            <a:r>
              <a:rPr lang="en-US" sz="3600" u="sng" dirty="0" smtClean="0"/>
              <a:t>personal social services</a:t>
            </a:r>
            <a:r>
              <a:rPr lang="en-US" sz="3600"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84995" name="Rectangle 3"/>
          <p:cNvSpPr>
            <a:spLocks noGrp="1" noChangeArrowheads="1"/>
          </p:cNvSpPr>
          <p:nvPr>
            <p:ph idx="1"/>
          </p:nvPr>
        </p:nvSpPr>
        <p:spPr>
          <a:xfrm>
            <a:off x="465071" y="762000"/>
            <a:ext cx="10045542" cy="5334000"/>
          </a:xfrm>
        </p:spPr>
        <p:txBody>
          <a:bodyPr/>
          <a:lstStyle/>
          <a:p>
            <a:pPr eaLnBrk="1" hangingPunct="1">
              <a:defRPr/>
            </a:pPr>
            <a:r>
              <a:rPr lang="en-US" sz="3600" dirty="0" smtClean="0"/>
              <a:t>In </a:t>
            </a:r>
            <a:r>
              <a:rPr lang="en-US" sz="3600" b="1" dirty="0" smtClean="0">
                <a:effectLst>
                  <a:glow rad="228600">
                    <a:schemeClr val="accent1">
                      <a:satMod val="175000"/>
                      <a:alpha val="40000"/>
                    </a:schemeClr>
                  </a:glow>
                  <a:outerShdw blurRad="38100" dist="38100" dir="2700000" algn="tl">
                    <a:srgbClr val="000000">
                      <a:alpha val="43137"/>
                    </a:srgbClr>
                  </a:outerShdw>
                </a:effectLst>
              </a:rPr>
              <a:t>Sweden</a:t>
            </a:r>
            <a:r>
              <a:rPr lang="en-US" sz="3600" dirty="0" smtClean="0">
                <a:effectLst>
                  <a:glow rad="228600">
                    <a:schemeClr val="accent1">
                      <a:satMod val="175000"/>
                      <a:alpha val="40000"/>
                    </a:schemeClr>
                  </a:glow>
                </a:effectLst>
              </a:rPr>
              <a:t> </a:t>
            </a:r>
            <a:r>
              <a:rPr lang="en-US" sz="3600" dirty="0" smtClean="0"/>
              <a:t>social welfare is the redistribution of income more evenly, and in </a:t>
            </a:r>
            <a:r>
              <a:rPr lang="en-US" sz="3600" dirty="0" smtClean="0">
                <a:effectLst>
                  <a:glow rad="101600">
                    <a:srgbClr val="0070C0">
                      <a:alpha val="60000"/>
                    </a:srgbClr>
                  </a:glow>
                </a:effectLst>
              </a:rPr>
              <a:t>Iran</a:t>
            </a:r>
            <a:r>
              <a:rPr lang="en-US" sz="3600" dirty="0" smtClean="0"/>
              <a:t>, it includes bettering the quality of workforce and encouraging people to save.</a:t>
            </a:r>
          </a:p>
          <a:p>
            <a:pPr eaLnBrk="1" hangingPunct="1">
              <a:buFont typeface="Wingdings" pitchFamily="2" charset="2"/>
              <a:buNone/>
              <a:defRPr/>
            </a:pPr>
            <a:r>
              <a:rPr lang="en-US" sz="3600" dirty="0" smtClean="0"/>
              <a:t> </a:t>
            </a:r>
          </a:p>
          <a:p>
            <a:pPr eaLnBrk="1" hangingPunct="1">
              <a:defRPr/>
            </a:pPr>
            <a:r>
              <a:rPr lang="en-US" sz="2000" dirty="0" smtClean="0"/>
              <a:t>David </a:t>
            </a:r>
            <a:r>
              <a:rPr lang="en-US" sz="2000" dirty="0" err="1" smtClean="0"/>
              <a:t>Macarov</a:t>
            </a:r>
            <a:r>
              <a:rPr lang="en-US" sz="2000" dirty="0" smtClean="0"/>
              <a:t>, </a:t>
            </a:r>
            <a:r>
              <a:rPr lang="en-US" sz="2000" i="1" dirty="0" smtClean="0"/>
              <a:t>The Design of Social welfare.</a:t>
            </a:r>
            <a:r>
              <a:rPr lang="en-US" sz="2000" dirty="0" smtClean="0"/>
              <a:t> New York: Holt, Reinhart &amp; Winston, 1978.p,23.</a:t>
            </a:r>
            <a:r>
              <a:rPr lang="en-US" sz="3600" dirty="0" smtClean="0"/>
              <a:t>     </a:t>
            </a:r>
          </a:p>
          <a:p>
            <a:pPr eaLnBrk="1" hangingPunct="1">
              <a:defRPr/>
            </a:pPr>
            <a:endParaRPr lang="en-US" sz="3600" dirty="0"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78851" name="Rectangle 3"/>
          <p:cNvSpPr>
            <a:spLocks noGrp="1" noChangeArrowheads="1"/>
          </p:cNvSpPr>
          <p:nvPr>
            <p:ph idx="1"/>
          </p:nvPr>
        </p:nvSpPr>
        <p:spPr>
          <a:xfrm>
            <a:off x="558086" y="457200"/>
            <a:ext cx="10045542" cy="5562600"/>
          </a:xfrm>
        </p:spPr>
        <p:txBody>
          <a:bodyPr/>
          <a:lstStyle/>
          <a:p>
            <a:pPr eaLnBrk="1" hangingPunct="1">
              <a:defRPr/>
            </a:pPr>
            <a:r>
              <a:rPr lang="en-US" sz="3600" smtClean="0"/>
              <a:t>The academic study of social policy developed initially  as part of the longer established  study of government policy associated with political science and public administration. Consequently, the field of study was originally that of social administration, which centered on the empirical</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a:xfrm>
            <a:off x="558086" y="609600"/>
            <a:ext cx="10045542" cy="5486400"/>
          </a:xfrm>
        </p:spPr>
        <p:txBody>
          <a:bodyPr/>
          <a:lstStyle/>
          <a:p>
            <a:pPr eaLnBrk="1" hangingPunct="1">
              <a:defRPr/>
            </a:pPr>
            <a:r>
              <a:rPr lang="en-US" smtClean="0"/>
              <a:t>examination of policy and the issues  it was concerned with. This tradition is still central to the discipline, providing important information and analysis, such as by using evidences of government expenditure patterns to test assumption about the nature of government policies.  </a:t>
            </a:r>
          </a:p>
          <a:p>
            <a:pPr eaLnBrk="1" hangingPunct="1">
              <a:defRPr/>
            </a:pPr>
            <a:endParaRPr lang="en-US" smtClean="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solidFill>
            <a:srgbClr val="FF9900"/>
          </a:solidFill>
        </p:spPr>
        <p:txBody>
          <a:bodyPr/>
          <a:lstStyle/>
          <a:p>
            <a:pPr eaLnBrk="1" hangingPunct="1">
              <a:defRPr/>
            </a:pPr>
            <a:r>
              <a:rPr lang="en-US" sz="4800" smtClean="0"/>
              <a:t>Welfare State</a:t>
            </a:r>
          </a:p>
        </p:txBody>
      </p:sp>
      <p:sp>
        <p:nvSpPr>
          <p:cNvPr id="24579" name="Rectangle 3"/>
          <p:cNvSpPr>
            <a:spLocks noGrp="1" noChangeArrowheads="1"/>
          </p:cNvSpPr>
          <p:nvPr>
            <p:ph idx="1"/>
          </p:nvPr>
        </p:nvSpPr>
        <p:spPr>
          <a:xfrm>
            <a:off x="1770856" y="1600200"/>
            <a:ext cx="8832772" cy="4495800"/>
          </a:xfrm>
          <a:noFill/>
        </p:spPr>
        <p:txBody>
          <a:bodyPr>
            <a:noAutofit/>
          </a:bodyPr>
          <a:lstStyle/>
          <a:p>
            <a:pPr eaLnBrk="1" hangingPunct="1">
              <a:lnSpc>
                <a:spcPct val="80000"/>
              </a:lnSpc>
              <a:defRPr/>
            </a:pPr>
            <a:r>
              <a:rPr lang="en-US" sz="3600" dirty="0" smtClean="0"/>
              <a:t>Welfare state is a buzz word today. </a:t>
            </a:r>
          </a:p>
          <a:p>
            <a:pPr eaLnBrk="1" hangingPunct="1">
              <a:lnSpc>
                <a:spcPct val="80000"/>
              </a:lnSpc>
              <a:defRPr/>
            </a:pPr>
            <a:r>
              <a:rPr lang="en-US" sz="3600" dirty="0" smtClean="0"/>
              <a:t>Every country call herself a welfare state but the level of welfare services vary from society to society.</a:t>
            </a:r>
          </a:p>
          <a:p>
            <a:pPr eaLnBrk="1" hangingPunct="1">
              <a:lnSpc>
                <a:spcPct val="80000"/>
              </a:lnSpc>
              <a:defRPr/>
            </a:pPr>
            <a:r>
              <a:rPr lang="en-US" sz="3600" dirty="0" smtClean="0"/>
              <a:t>The term refers to “</a:t>
            </a:r>
            <a:r>
              <a:rPr lang="en-US" sz="3600" u="sng" dirty="0" smtClean="0"/>
              <a:t>those societies where the government  has the responsibility for the wellbeing of the citizens</a:t>
            </a:r>
            <a:r>
              <a:rPr lang="en-US" sz="3600" dirty="0" smtClean="0"/>
              <a:t> and that this cannot be entrusted to the individual, private corporations, or local community.</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5" name="Rectangle 3"/>
          <p:cNvSpPr>
            <a:spLocks noGrp="1" noChangeArrowheads="1"/>
          </p:cNvSpPr>
          <p:nvPr>
            <p:ph idx="1"/>
          </p:nvPr>
        </p:nvSpPr>
        <p:spPr>
          <a:xfrm>
            <a:off x="558086" y="609600"/>
            <a:ext cx="10045542" cy="5410200"/>
          </a:xfrm>
        </p:spPr>
        <p:txBody>
          <a:bodyPr/>
          <a:lstStyle/>
          <a:p>
            <a:pPr eaLnBrk="1" hangingPunct="1">
              <a:defRPr/>
            </a:pPr>
            <a:r>
              <a:rPr lang="en-US" dirty="0" smtClean="0"/>
              <a:t>A welfare state typically protects people against poverty by means of </a:t>
            </a:r>
          </a:p>
          <a:p>
            <a:pPr marL="971550" lvl="1" indent="-514350" eaLnBrk="1" hangingPunct="1">
              <a:buFont typeface="+mj-lt"/>
              <a:buAutoNum type="arabicPeriod"/>
              <a:defRPr/>
            </a:pPr>
            <a:r>
              <a:rPr lang="en-US" dirty="0" smtClean="0"/>
              <a:t>Unemployment benefits</a:t>
            </a:r>
          </a:p>
          <a:p>
            <a:pPr marL="971550" lvl="1" indent="-514350" eaLnBrk="1" hangingPunct="1">
              <a:buFont typeface="+mj-lt"/>
              <a:buAutoNum type="arabicPeriod"/>
              <a:defRPr/>
            </a:pPr>
            <a:r>
              <a:rPr lang="en-US" dirty="0" smtClean="0"/>
              <a:t>Family allowances</a:t>
            </a:r>
          </a:p>
          <a:p>
            <a:pPr marL="971550" lvl="1" indent="-514350" eaLnBrk="1" hangingPunct="1">
              <a:buFont typeface="+mj-lt"/>
              <a:buAutoNum type="arabicPeriod"/>
              <a:defRPr/>
            </a:pPr>
            <a:r>
              <a:rPr lang="en-US" dirty="0" smtClean="0"/>
              <a:t>Income supplements for the poorly paid and</a:t>
            </a:r>
          </a:p>
          <a:p>
            <a:pPr marL="971550" lvl="1" indent="-514350" eaLnBrk="1" hangingPunct="1">
              <a:buFont typeface="+mj-lt"/>
              <a:buAutoNum type="arabicPeriod"/>
              <a:defRPr/>
            </a:pPr>
            <a:r>
              <a:rPr lang="en-US" dirty="0" smtClean="0"/>
              <a:t>Old age pension</a:t>
            </a:r>
          </a:p>
          <a:p>
            <a:pPr eaLnBrk="1" hangingPunct="1">
              <a:defRPr/>
            </a:pPr>
            <a:r>
              <a:rPr lang="en-US" dirty="0" smtClean="0"/>
              <a:t>   the state provide comprehensive medical care, free education, public housing. </a:t>
            </a:r>
          </a:p>
          <a:p>
            <a:pPr eaLnBrk="1" hangingPunct="1">
              <a:defRPr/>
            </a:pPr>
            <a:r>
              <a:rPr lang="en-US" dirty="0" smtClean="0"/>
              <a:t>These </a:t>
            </a:r>
            <a:r>
              <a:rPr lang="en-US" dirty="0" err="1" smtClean="0"/>
              <a:t>programmes</a:t>
            </a:r>
            <a:r>
              <a:rPr lang="en-US" dirty="0" smtClean="0"/>
              <a:t> are financed by state insurance schemes and taxation.</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9" name="Rectangle 3"/>
          <p:cNvSpPr>
            <a:spLocks noGrp="1" noChangeArrowheads="1"/>
          </p:cNvSpPr>
          <p:nvPr>
            <p:ph idx="1"/>
          </p:nvPr>
        </p:nvSpPr>
        <p:spPr>
          <a:xfrm>
            <a:off x="558086" y="457200"/>
            <a:ext cx="10045542" cy="5562600"/>
          </a:xfrm>
        </p:spPr>
        <p:txBody>
          <a:bodyPr/>
          <a:lstStyle/>
          <a:p>
            <a:pPr eaLnBrk="1" hangingPunct="1">
              <a:defRPr/>
            </a:pPr>
            <a:r>
              <a:rPr lang="en-US" sz="3600" smtClean="0"/>
              <a:t>Welfare</a:t>
            </a:r>
            <a:r>
              <a:rPr lang="en-US" sz="4400" smtClean="0"/>
              <a:t> </a:t>
            </a:r>
            <a:r>
              <a:rPr lang="en-US" sz="3600" smtClean="0"/>
              <a:t>state</a:t>
            </a:r>
            <a:r>
              <a:rPr lang="en-US" sz="4400" smtClean="0"/>
              <a:t> </a:t>
            </a:r>
            <a:r>
              <a:rPr lang="en-US" sz="3600" smtClean="0"/>
              <a:t>also refers to organizing, financing, and provision of  welfare benefits and services by government.</a:t>
            </a:r>
          </a:p>
          <a:p>
            <a:pPr eaLnBrk="1" hangingPunct="1">
              <a:buFont typeface="Wingdings" pitchFamily="2" charset="2"/>
              <a:buNone/>
              <a:defRPr/>
            </a:pPr>
            <a:r>
              <a:rPr lang="en-US" sz="3600" smtClean="0"/>
              <a:t> The term “ welfare state” is used to describe the combination of benefits and services intended to increase the well-being of citizens and provided either directly or indirectly. </a:t>
            </a:r>
            <a:endParaRPr lang="en-US" smtClean="0"/>
          </a:p>
          <a:p>
            <a:pPr eaLnBrk="1" hangingPunct="1">
              <a:buFont typeface="Wingdings" pitchFamily="2" charset="2"/>
              <a:buNone/>
              <a:defRPr/>
            </a:pPr>
            <a:r>
              <a:rPr lang="en-US" smtClean="0"/>
              <a:t> </a:t>
            </a:r>
            <a:endParaRPr lang="en-US" sz="400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3" name="Rectangle 3"/>
          <p:cNvSpPr>
            <a:spLocks noGrp="1" noChangeArrowheads="1"/>
          </p:cNvSpPr>
          <p:nvPr>
            <p:ph idx="1"/>
          </p:nvPr>
        </p:nvSpPr>
        <p:spPr>
          <a:xfrm>
            <a:off x="558086" y="685800"/>
            <a:ext cx="10045542" cy="5410200"/>
          </a:xfrm>
        </p:spPr>
        <p:txBody>
          <a:bodyPr/>
          <a:lstStyle/>
          <a:p>
            <a:pPr eaLnBrk="1" hangingPunct="1">
              <a:buFont typeface="Wingdings" pitchFamily="2" charset="2"/>
              <a:buNone/>
              <a:defRPr/>
            </a:pPr>
            <a:r>
              <a:rPr lang="en-US" sz="4400" smtClean="0"/>
              <a:t>The welfare state also seeks to relieve poverty and reduce inequality by guaranteeing a minimum level of financial assistance  through social security or unemployment benefits</a:t>
            </a:r>
            <a:r>
              <a:rPr lang="en-US" sz="4000" smtClean="0"/>
              <a:t>.</a:t>
            </a:r>
          </a:p>
          <a:p>
            <a:pPr eaLnBrk="1" hangingPunct="1">
              <a:defRPr/>
            </a:pPr>
            <a:endParaRPr lang="en-US" sz="4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a:xfrm>
            <a:off x="558086" y="762000"/>
            <a:ext cx="10045542" cy="5257800"/>
          </a:xfrm>
        </p:spPr>
        <p:txBody>
          <a:bodyPr/>
          <a:lstStyle/>
          <a:p>
            <a:pPr eaLnBrk="1" hangingPunct="1">
              <a:defRPr/>
            </a:pPr>
            <a:r>
              <a:rPr lang="en-US" sz="2800" dirty="0" smtClean="0"/>
              <a:t>In </a:t>
            </a:r>
            <a:r>
              <a:rPr lang="en-US" sz="2800" b="1" dirty="0" smtClean="0">
                <a:effectLst>
                  <a:glow rad="228600">
                    <a:schemeClr val="accent2">
                      <a:satMod val="175000"/>
                      <a:alpha val="40000"/>
                    </a:schemeClr>
                  </a:glow>
                  <a:outerShdw blurRad="38100" dist="38100" dir="2700000" algn="tl">
                    <a:srgbClr val="000000">
                      <a:alpha val="43137"/>
                    </a:srgbClr>
                  </a:outerShdw>
                </a:effectLst>
              </a:rPr>
              <a:t>America</a:t>
            </a:r>
            <a:r>
              <a:rPr lang="en-US" sz="2800" dirty="0" smtClean="0"/>
              <a:t>, Social welfare means giving money to the poor– to people who cannot or do not work to support themselves and their families.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86019" name="Rectangle 3"/>
          <p:cNvSpPr>
            <a:spLocks noGrp="1" noChangeArrowheads="1"/>
          </p:cNvSpPr>
          <p:nvPr>
            <p:ph idx="1"/>
          </p:nvPr>
        </p:nvSpPr>
        <p:spPr>
          <a:xfrm>
            <a:off x="558086" y="533400"/>
            <a:ext cx="10045542" cy="5486400"/>
          </a:xfrm>
        </p:spPr>
        <p:txBody>
          <a:bodyPr/>
          <a:lstStyle/>
          <a:p>
            <a:pPr eaLnBrk="1" hangingPunct="1">
              <a:defRPr/>
            </a:pPr>
            <a:r>
              <a:rPr lang="en-US" sz="2800" dirty="0" smtClean="0"/>
              <a:t>According to W. A. Friedlander, social welfare is “</a:t>
            </a:r>
            <a:r>
              <a:rPr lang="en-US" sz="2800" i="1" dirty="0" smtClean="0">
                <a:effectLst>
                  <a:glow rad="228600">
                    <a:schemeClr val="accent2">
                      <a:satMod val="175000"/>
                      <a:alpha val="40000"/>
                    </a:schemeClr>
                  </a:glow>
                </a:effectLst>
              </a:rPr>
              <a:t>an organized system of laws, </a:t>
            </a:r>
            <a:r>
              <a:rPr lang="en-US" sz="2800" i="1" dirty="0" err="1" smtClean="0">
                <a:effectLst>
                  <a:glow rad="228600">
                    <a:schemeClr val="accent2">
                      <a:satMod val="175000"/>
                      <a:alpha val="40000"/>
                    </a:schemeClr>
                  </a:glow>
                </a:effectLst>
              </a:rPr>
              <a:t>programmes</a:t>
            </a:r>
            <a:r>
              <a:rPr lang="en-US" sz="2800" i="1" dirty="0" smtClean="0">
                <a:effectLst>
                  <a:glow rad="228600">
                    <a:schemeClr val="accent2">
                      <a:satMod val="175000"/>
                      <a:alpha val="40000"/>
                    </a:schemeClr>
                  </a:glow>
                </a:effectLst>
              </a:rPr>
              <a:t>, benefits, and services, which  strengthens or assures provision for meeting social needs…basic for the welfare of the population </a:t>
            </a:r>
            <a:r>
              <a:rPr lang="en-US" sz="2800" i="1" dirty="0" smtClean="0"/>
              <a:t>and … the social order… to aid individuals and groups to attain satisfying standard of life and health , and personal and social relationships which permit them to develop their full capacities and to promote their well-being in harmony with their families and the economy</a:t>
            </a:r>
            <a:r>
              <a:rPr lang="en-US" sz="2800" dirty="0" smtClean="0"/>
              <a:t>.</a:t>
            </a:r>
          </a:p>
          <a:p>
            <a:pPr eaLnBrk="1" hangingPunct="1">
              <a:defRPr/>
            </a:pPr>
            <a:r>
              <a:rPr lang="en-US" sz="1600" dirty="0" smtClean="0"/>
              <a:t>( Phyllis J, Day.1989,</a:t>
            </a:r>
            <a:r>
              <a:rPr lang="en-US" sz="1600" i="1" dirty="0" smtClean="0"/>
              <a:t> A  New History of Social  Welfare </a:t>
            </a:r>
            <a:r>
              <a:rPr lang="en-US" sz="1600" dirty="0" smtClean="0"/>
              <a:t>. London: </a:t>
            </a:r>
            <a:r>
              <a:rPr lang="en-US" sz="1600" dirty="0" err="1" smtClean="0"/>
              <a:t>Allyn</a:t>
            </a:r>
            <a:r>
              <a:rPr lang="en-US" sz="1600" dirty="0" smtClean="0"/>
              <a:t> &amp; Bacon,p.34.)</a:t>
            </a:r>
            <a:r>
              <a:rPr lang="en-US" sz="2800" i="1" dirty="0" smtClean="0"/>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1" name="Rectangle 3"/>
          <p:cNvSpPr>
            <a:spLocks noGrp="1" noChangeArrowheads="1"/>
          </p:cNvSpPr>
          <p:nvPr>
            <p:ph idx="1"/>
          </p:nvPr>
        </p:nvSpPr>
        <p:spPr>
          <a:xfrm>
            <a:off x="558086" y="457200"/>
            <a:ext cx="10045542" cy="5562600"/>
          </a:xfrm>
        </p:spPr>
        <p:txBody>
          <a:bodyPr/>
          <a:lstStyle/>
          <a:p>
            <a:pPr eaLnBrk="1" hangingPunct="1">
              <a:defRPr/>
            </a:pPr>
            <a:endParaRPr lang="en-US" sz="2400" dirty="0" smtClean="0"/>
          </a:p>
          <a:p>
            <a:pPr eaLnBrk="1" hangingPunct="1">
              <a:defRPr/>
            </a:pPr>
            <a:r>
              <a:rPr lang="en-US" b="1" dirty="0" smtClean="0"/>
              <a:t>Karen and </a:t>
            </a:r>
            <a:r>
              <a:rPr lang="en-US" b="1" dirty="0" err="1" smtClean="0"/>
              <a:t>Kirst</a:t>
            </a:r>
            <a:r>
              <a:rPr lang="en-US" b="1" dirty="0" smtClean="0"/>
              <a:t>-Ashman (2007)</a:t>
            </a:r>
          </a:p>
          <a:p>
            <a:pPr eaLnBrk="1" hangingPunct="1">
              <a:defRPr/>
            </a:pPr>
            <a:r>
              <a:rPr lang="en-US" dirty="0" smtClean="0"/>
              <a:t>“[Social Welfare is] a </a:t>
            </a:r>
            <a:r>
              <a:rPr lang="en-US" u="sng" dirty="0" smtClean="0"/>
              <a:t>nation’s system </a:t>
            </a:r>
            <a:r>
              <a:rPr lang="en-US" dirty="0" smtClean="0"/>
              <a:t>of</a:t>
            </a:r>
            <a:r>
              <a:rPr lang="en-US" sz="4000" dirty="0" smtClean="0"/>
              <a:t> </a:t>
            </a:r>
            <a:r>
              <a:rPr lang="en-US" dirty="0" smtClean="0"/>
              <a:t>programmes, benefits, and services that help people </a:t>
            </a:r>
            <a:r>
              <a:rPr lang="en-US" u="sng" dirty="0" smtClean="0"/>
              <a:t>meet</a:t>
            </a:r>
            <a:r>
              <a:rPr lang="en-US" dirty="0" smtClean="0"/>
              <a:t> those social, economic, educational and health </a:t>
            </a:r>
            <a:r>
              <a:rPr lang="en-US" u="sng" dirty="0" smtClean="0"/>
              <a:t>needs</a:t>
            </a:r>
            <a:r>
              <a:rPr lang="en-US" dirty="0" smtClean="0"/>
              <a:t> that are </a:t>
            </a:r>
            <a:r>
              <a:rPr lang="en-US" u="sng" dirty="0" smtClean="0"/>
              <a:t>fundamental </a:t>
            </a:r>
            <a:r>
              <a:rPr lang="en-US" dirty="0" smtClean="0"/>
              <a:t>to the maintenance of </a:t>
            </a:r>
            <a:r>
              <a:rPr lang="en-US" u="sng" dirty="0" smtClean="0"/>
              <a:t>society</a:t>
            </a:r>
            <a:r>
              <a:rPr lang="en-US" dirty="0" smtClean="0"/>
              <a:t>.”</a:t>
            </a:r>
          </a:p>
          <a:p>
            <a:pPr eaLnBrk="1" hangingPunct="1">
              <a:buFont typeface="Wingdings" pitchFamily="2" charset="2"/>
              <a:buNone/>
              <a:defRPr/>
            </a:pPr>
            <a:endParaRPr lang="en-US" dirty="0" smtClean="0"/>
          </a:p>
        </p:txBody>
      </p:sp>
      <p:sp>
        <p:nvSpPr>
          <p:cNvPr id="3" name="Rectangle 2"/>
          <p:cNvSpPr/>
          <p:nvPr/>
        </p:nvSpPr>
        <p:spPr>
          <a:xfrm>
            <a:off x="170657" y="6107669"/>
            <a:ext cx="10820399" cy="307777"/>
          </a:xfrm>
          <a:prstGeom prst="rect">
            <a:avLst/>
          </a:prstGeom>
        </p:spPr>
        <p:txBody>
          <a:bodyPr wrap="square">
            <a:spAutoFit/>
          </a:bodyPr>
          <a:lstStyle/>
          <a:p>
            <a:pPr eaLnBrk="1" hangingPunct="1">
              <a:defRPr/>
            </a:pPr>
            <a:r>
              <a:rPr lang="en-US" sz="1400" b="1" i="1" dirty="0" smtClean="0"/>
              <a:t>Source: Karen k, Kirst-Ashman,2007, Introduction to Social work &amp; social welfare. Belmont :Thomson, p.6.)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558086" y="457200"/>
            <a:ext cx="10045542" cy="5562600"/>
          </a:xfrm>
        </p:spPr>
        <p:txBody>
          <a:bodyPr/>
          <a:lstStyle/>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a:p>
            <a:pPr eaLnBrk="1" hangingPunct="1">
              <a:buFont typeface="Wingdings" pitchFamily="2" charset="2"/>
              <a:buNone/>
              <a:defRPr/>
            </a:pPr>
            <a:r>
              <a:rPr lang="en-US" dirty="0" smtClean="0"/>
              <a:t>The term is defined  here in two different ways namely</a:t>
            </a:r>
          </a:p>
          <a:p>
            <a:pPr eaLnBrk="1" hangingPunct="1">
              <a:defRPr/>
            </a:pPr>
            <a:r>
              <a:rPr lang="en-US" dirty="0" smtClean="0">
                <a:effectLst>
                  <a:glow rad="228600">
                    <a:schemeClr val="accent3">
                      <a:satMod val="175000"/>
                      <a:alpha val="40000"/>
                    </a:schemeClr>
                  </a:glow>
                  <a:outerShdw blurRad="38100" dist="38100" dir="2700000" algn="tl">
                    <a:srgbClr val="000000">
                      <a:alpha val="43137"/>
                    </a:srgbClr>
                  </a:outerShdw>
                </a:effectLst>
              </a:rPr>
              <a:t>1. The Descriptive definition </a:t>
            </a:r>
          </a:p>
          <a:p>
            <a:pPr lvl="2">
              <a:defRPr/>
            </a:pPr>
            <a:r>
              <a:rPr lang="en-US" dirty="0" smtClean="0">
                <a:effectLst/>
              </a:rPr>
              <a:t>definitions that describe characteristics of social welfare </a:t>
            </a:r>
          </a:p>
          <a:p>
            <a:pPr eaLnBrk="1" hangingPunct="1">
              <a:defRPr/>
            </a:pPr>
            <a:r>
              <a:rPr lang="en-US" dirty="0" smtClean="0">
                <a:effectLst>
                  <a:glow rad="228600">
                    <a:schemeClr val="accent4">
                      <a:satMod val="175000"/>
                      <a:alpha val="40000"/>
                    </a:schemeClr>
                  </a:glow>
                  <a:outerShdw blurRad="38100" dist="38100" dir="2700000" algn="tl">
                    <a:srgbClr val="000000">
                      <a:alpha val="43137"/>
                    </a:srgbClr>
                  </a:outerShdw>
                </a:effectLst>
              </a:rPr>
              <a:t>2. the Functional definition. </a:t>
            </a:r>
          </a:p>
          <a:p>
            <a:pPr lvl="2">
              <a:defRPr/>
            </a:pPr>
            <a:r>
              <a:rPr lang="en-US" dirty="0" smtClean="0"/>
              <a:t>definitions that enlist the functions of social welfare</a:t>
            </a:r>
          </a:p>
        </p:txBody>
      </p:sp>
      <p:sp>
        <p:nvSpPr>
          <p:cNvPr id="3" name="TextBox 2"/>
          <p:cNvSpPr txBox="1"/>
          <p:nvPr/>
        </p:nvSpPr>
        <p:spPr>
          <a:xfrm>
            <a:off x="8019257" y="2286000"/>
            <a:ext cx="2985113" cy="523220"/>
          </a:xfrm>
          <a:prstGeom prst="rect">
            <a:avLst/>
          </a:prstGeom>
          <a:noFill/>
        </p:spPr>
        <p:txBody>
          <a:bodyPr wrap="none" rtlCol="0">
            <a:spAutoFit/>
          </a:bodyPr>
          <a:lstStyle/>
          <a:p>
            <a:r>
              <a:rPr lang="ur-PK" sz="2800" b="1" dirty="0" smtClean="0"/>
              <a:t>سوشل ویلفئیر کیا ہے؟ </a:t>
            </a:r>
            <a:endParaRPr lang="en-US" sz="2800" b="1" dirty="0"/>
          </a:p>
        </p:txBody>
      </p:sp>
      <p:sp>
        <p:nvSpPr>
          <p:cNvPr id="4" name="TextBox 3"/>
          <p:cNvSpPr txBox="1"/>
          <p:nvPr/>
        </p:nvSpPr>
        <p:spPr>
          <a:xfrm>
            <a:off x="6723857" y="3210580"/>
            <a:ext cx="4136069" cy="523220"/>
          </a:xfrm>
          <a:prstGeom prst="rect">
            <a:avLst/>
          </a:prstGeom>
          <a:noFill/>
        </p:spPr>
        <p:txBody>
          <a:bodyPr wrap="none" rtlCol="0">
            <a:spAutoFit/>
          </a:bodyPr>
          <a:lstStyle/>
          <a:p>
            <a:r>
              <a:rPr lang="ur-PK" sz="2800" b="1" dirty="0" smtClean="0"/>
              <a:t>سوشل ویلفئیر سے کیا ہوتا ہے؟ </a:t>
            </a:r>
            <a:endParaRPr lang="en-US" sz="2800" b="1" dirty="0"/>
          </a:p>
        </p:txBody>
      </p:sp>
      <p:grpSp>
        <p:nvGrpSpPr>
          <p:cNvPr id="6" name="Group 5"/>
          <p:cNvGrpSpPr/>
          <p:nvPr/>
        </p:nvGrpSpPr>
        <p:grpSpPr>
          <a:xfrm>
            <a:off x="5276056" y="4419600"/>
            <a:ext cx="2266949" cy="1133474"/>
            <a:chOff x="4796790" y="714"/>
            <a:chExt cx="2266949" cy="1133474"/>
          </a:xfrm>
          <a:scene3d>
            <a:camera prst="orthographicFront">
              <a:rot lat="0" lon="0" rev="0"/>
            </a:camera>
            <a:lightRig rig="contrasting" dir="t">
              <a:rot lat="0" lon="0" rev="1200000"/>
            </a:lightRig>
          </a:scene3d>
        </p:grpSpPr>
        <p:sp>
          <p:nvSpPr>
            <p:cNvPr id="7" name="Hexagon 6"/>
            <p:cNvSpPr/>
            <p:nvPr/>
          </p:nvSpPr>
          <p:spPr>
            <a:xfrm>
              <a:off x="4796790" y="714"/>
              <a:ext cx="2266949" cy="1133474"/>
            </a:xfrm>
            <a:prstGeom prst="hexagon">
              <a:avLst/>
            </a:prstGeom>
            <a:sp3d contourW="19050" prstMaterial="metal">
              <a:bevelT w="88900" h="203200"/>
              <a:bevelB w="165100" h="254000"/>
            </a:sp3d>
          </p:spPr>
          <p:style>
            <a:lnRef idx="0">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sp>
        <p:sp>
          <p:nvSpPr>
            <p:cNvPr id="8" name="Hexagon 4"/>
            <p:cNvSpPr/>
            <p:nvPr/>
          </p:nvSpPr>
          <p:spPr>
            <a:xfrm>
              <a:off x="5080159" y="142398"/>
              <a:ext cx="1700211" cy="85010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Descriptive</a:t>
              </a:r>
              <a:endParaRPr lang="en-US" sz="2800" kern="1200" dirty="0"/>
            </a:p>
          </p:txBody>
        </p:sp>
      </p:grpSp>
      <p:grpSp>
        <p:nvGrpSpPr>
          <p:cNvPr id="9" name="Group 8"/>
          <p:cNvGrpSpPr/>
          <p:nvPr/>
        </p:nvGrpSpPr>
        <p:grpSpPr>
          <a:xfrm>
            <a:off x="5047456" y="5886450"/>
            <a:ext cx="2590800" cy="971550"/>
            <a:chOff x="5067299" y="314324"/>
            <a:chExt cx="3619500" cy="1809750"/>
          </a:xfrm>
          <a:scene3d>
            <a:camera prst="orthographicFront">
              <a:rot lat="0" lon="0" rev="0"/>
            </a:camera>
            <a:lightRig rig="contrasting" dir="t">
              <a:rot lat="0" lon="0" rev="1200000"/>
            </a:lightRig>
          </a:scene3d>
        </p:grpSpPr>
        <p:sp>
          <p:nvSpPr>
            <p:cNvPr id="10" name="Hexagon 9"/>
            <p:cNvSpPr/>
            <p:nvPr/>
          </p:nvSpPr>
          <p:spPr>
            <a:xfrm>
              <a:off x="5067299" y="314324"/>
              <a:ext cx="3619500" cy="1809750"/>
            </a:xfrm>
            <a:prstGeom prst="hexagon">
              <a:avLst/>
            </a:prstGeom>
            <a:sp3d contourW="19050" prstMaterial="metal">
              <a:bevelT w="88900" h="203200"/>
              <a:bevelB w="165100" h="254000"/>
            </a:sp3d>
          </p:spPr>
          <p:style>
            <a:lnRef idx="0">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sp>
        <p:sp>
          <p:nvSpPr>
            <p:cNvPr id="11" name="Hexagon 4"/>
            <p:cNvSpPr/>
            <p:nvPr/>
          </p:nvSpPr>
          <p:spPr>
            <a:xfrm>
              <a:off x="5519737" y="540543"/>
              <a:ext cx="2714625" cy="135731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en-US" sz="2800" kern="1200" dirty="0" smtClean="0"/>
                <a:t>Functional</a:t>
              </a:r>
              <a:endParaRPr lang="en-US" sz="2800" kern="1200" dirty="0"/>
            </a:p>
          </p:txBody>
        </p:sp>
      </p:grpSp>
      <p:grpSp>
        <p:nvGrpSpPr>
          <p:cNvPr id="12" name="Group 11"/>
          <p:cNvGrpSpPr/>
          <p:nvPr/>
        </p:nvGrpSpPr>
        <p:grpSpPr>
          <a:xfrm>
            <a:off x="1085056" y="4876800"/>
            <a:ext cx="1981200" cy="990600"/>
            <a:chOff x="0" y="0"/>
            <a:chExt cx="4876800" cy="2438400"/>
          </a:xfrm>
          <a:scene3d>
            <a:camera prst="orthographicFront">
              <a:rot lat="0" lon="0" rev="0"/>
            </a:camera>
            <a:lightRig rig="contrasting" dir="t">
              <a:rot lat="0" lon="0" rev="1200000"/>
            </a:lightRig>
          </a:scene3d>
        </p:grpSpPr>
        <p:sp>
          <p:nvSpPr>
            <p:cNvPr id="13" name="Rounded Rectangle 12"/>
            <p:cNvSpPr/>
            <p:nvPr/>
          </p:nvSpPr>
          <p:spPr>
            <a:xfrm>
              <a:off x="0" y="0"/>
              <a:ext cx="4876800" cy="243840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4">
                <a:hueOff val="0"/>
                <a:satOff val="0"/>
                <a:lumOff val="0"/>
                <a:alphaOff val="0"/>
              </a:schemeClr>
            </a:fillRef>
            <a:effectRef idx="1">
              <a:schemeClr val="accent4">
                <a:hueOff val="0"/>
                <a:satOff val="0"/>
                <a:lumOff val="0"/>
                <a:alphaOff val="0"/>
              </a:schemeClr>
            </a:effectRef>
            <a:fontRef idx="minor">
              <a:schemeClr val="lt1"/>
            </a:fontRef>
          </p:style>
        </p:sp>
        <p:sp>
          <p:nvSpPr>
            <p:cNvPr id="14" name="Rounded Rectangle 4"/>
            <p:cNvSpPr/>
            <p:nvPr/>
          </p:nvSpPr>
          <p:spPr>
            <a:xfrm>
              <a:off x="71418" y="71418"/>
              <a:ext cx="4733964" cy="229556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en-US" sz="2400" kern="1200" dirty="0" smtClean="0"/>
                <a:t>Social Welfare</a:t>
              </a:r>
              <a:endParaRPr lang="en-US" sz="2400" kern="1200" dirty="0"/>
            </a:p>
          </p:txBody>
        </p:sp>
      </p:grpSp>
      <p:sp>
        <p:nvSpPr>
          <p:cNvPr id="25" name="Freeform 24"/>
          <p:cNvSpPr/>
          <p:nvPr/>
        </p:nvSpPr>
        <p:spPr>
          <a:xfrm>
            <a:off x="1986455" y="4256689"/>
            <a:ext cx="3531476" cy="520263"/>
          </a:xfrm>
          <a:custGeom>
            <a:avLst/>
            <a:gdLst>
              <a:gd name="connsiteX0" fmla="*/ 0 w 3531476"/>
              <a:gd name="connsiteY0" fmla="*/ 520263 h 520263"/>
              <a:gd name="connsiteX1" fmla="*/ 1403131 w 3531476"/>
              <a:gd name="connsiteY1" fmla="*/ 78828 h 520263"/>
              <a:gd name="connsiteX2" fmla="*/ 2948152 w 3531476"/>
              <a:gd name="connsiteY2" fmla="*/ 47297 h 520263"/>
              <a:gd name="connsiteX3" fmla="*/ 3531476 w 3531476"/>
              <a:gd name="connsiteY3" fmla="*/ 126125 h 520263"/>
            </a:gdLst>
            <a:ahLst/>
            <a:cxnLst>
              <a:cxn ang="0">
                <a:pos x="connsiteX0" y="connsiteY0"/>
              </a:cxn>
              <a:cxn ang="0">
                <a:pos x="connsiteX1" y="connsiteY1"/>
              </a:cxn>
              <a:cxn ang="0">
                <a:pos x="connsiteX2" y="connsiteY2"/>
              </a:cxn>
              <a:cxn ang="0">
                <a:pos x="connsiteX3" y="connsiteY3"/>
              </a:cxn>
            </a:cxnLst>
            <a:rect l="l" t="t" r="r" b="b"/>
            <a:pathLst>
              <a:path w="3531476" h="520263">
                <a:moveTo>
                  <a:pt x="0" y="520263"/>
                </a:moveTo>
                <a:cubicBezTo>
                  <a:pt x="455886" y="338959"/>
                  <a:pt x="911772" y="157656"/>
                  <a:pt x="1403131" y="78828"/>
                </a:cubicBezTo>
                <a:cubicBezTo>
                  <a:pt x="1894490" y="0"/>
                  <a:pt x="2593428" y="39414"/>
                  <a:pt x="2948152" y="47297"/>
                </a:cubicBezTo>
                <a:cubicBezTo>
                  <a:pt x="3302876" y="55180"/>
                  <a:pt x="3417176" y="90652"/>
                  <a:pt x="3531476" y="126125"/>
                </a:cubicBezTo>
              </a:path>
            </a:pathLst>
          </a:custGeom>
          <a:ln w="50800">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1939159" y="5912069"/>
            <a:ext cx="3137338" cy="767255"/>
          </a:xfrm>
          <a:custGeom>
            <a:avLst/>
            <a:gdLst>
              <a:gd name="connsiteX0" fmla="*/ 0 w 3137338"/>
              <a:gd name="connsiteY0" fmla="*/ 0 h 767255"/>
              <a:gd name="connsiteX1" fmla="*/ 835572 w 3137338"/>
              <a:gd name="connsiteY1" fmla="*/ 646386 h 767255"/>
              <a:gd name="connsiteX2" fmla="*/ 2112579 w 3137338"/>
              <a:gd name="connsiteY2" fmla="*/ 725214 h 767255"/>
              <a:gd name="connsiteX3" fmla="*/ 3137338 w 3137338"/>
              <a:gd name="connsiteY3" fmla="*/ 504497 h 767255"/>
            </a:gdLst>
            <a:ahLst/>
            <a:cxnLst>
              <a:cxn ang="0">
                <a:pos x="connsiteX0" y="connsiteY0"/>
              </a:cxn>
              <a:cxn ang="0">
                <a:pos x="connsiteX1" y="connsiteY1"/>
              </a:cxn>
              <a:cxn ang="0">
                <a:pos x="connsiteX2" y="connsiteY2"/>
              </a:cxn>
              <a:cxn ang="0">
                <a:pos x="connsiteX3" y="connsiteY3"/>
              </a:cxn>
            </a:cxnLst>
            <a:rect l="l" t="t" r="r" b="b"/>
            <a:pathLst>
              <a:path w="3137338" h="767255">
                <a:moveTo>
                  <a:pt x="0" y="0"/>
                </a:moveTo>
                <a:cubicBezTo>
                  <a:pt x="241738" y="262758"/>
                  <a:pt x="483476" y="525517"/>
                  <a:pt x="835572" y="646386"/>
                </a:cubicBezTo>
                <a:cubicBezTo>
                  <a:pt x="1187668" y="767255"/>
                  <a:pt x="1728951" y="748862"/>
                  <a:pt x="2112579" y="725214"/>
                </a:cubicBezTo>
                <a:cubicBezTo>
                  <a:pt x="2496207" y="701566"/>
                  <a:pt x="2816772" y="603031"/>
                  <a:pt x="3137338" y="504497"/>
                </a:cubicBezTo>
              </a:path>
            </a:pathLst>
          </a:custGeom>
          <a:ln w="50800">
            <a:headEnd type="none" w="lg" len="lg"/>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21131</TotalTime>
  <Words>2346</Words>
  <Application>Microsoft Office PowerPoint</Application>
  <PresentationFormat>Custom</PresentationFormat>
  <Paragraphs>184</Paragraphs>
  <Slides>45</Slides>
  <Notes>3</Notes>
  <HiddenSlides>9</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Solstice</vt:lpstr>
      <vt:lpstr>Social Welfare</vt:lpstr>
      <vt:lpstr>Social Welfare means different things to different societies </vt:lpstr>
      <vt:lpstr>Defining social welfare</vt:lpstr>
      <vt:lpstr>Slide 4</vt:lpstr>
      <vt:lpstr>Slide 5</vt:lpstr>
      <vt:lpstr>Slide 6</vt:lpstr>
      <vt:lpstr>Slide 7</vt:lpstr>
      <vt:lpstr>Slide 8</vt:lpstr>
      <vt:lpstr>Slide 9</vt:lpstr>
      <vt:lpstr>The Descriptive Definition</vt:lpstr>
      <vt:lpstr>1. Social welfare  as Non-market economic transfers of Benefits </vt:lpstr>
      <vt:lpstr>Slide 12</vt:lpstr>
      <vt:lpstr>Slide 13</vt:lpstr>
      <vt:lpstr>2. Social welfare as services  to meet basic needs</vt:lpstr>
      <vt:lpstr>Slide 15</vt:lpstr>
      <vt:lpstr>Slide 16</vt:lpstr>
      <vt:lpstr>Slide 17</vt:lpstr>
      <vt:lpstr>FUNCTIONAL DEFINITION</vt:lpstr>
      <vt:lpstr>Slide 19</vt:lpstr>
      <vt:lpstr>Slide 20</vt:lpstr>
      <vt:lpstr>Slide 21</vt:lpstr>
      <vt:lpstr>AN EXAMPLE OF SOCIAL  INSTITITION</vt:lpstr>
      <vt:lpstr>What is an institution?</vt:lpstr>
      <vt:lpstr>Slide 24</vt:lpstr>
      <vt:lpstr>Basic social institutions &amp; their functions</vt:lpstr>
      <vt:lpstr>1-Family;-</vt:lpstr>
      <vt:lpstr>2.educational  institution</vt:lpstr>
      <vt:lpstr>3- Economic institutions</vt:lpstr>
      <vt:lpstr>4. political institution</vt:lpstr>
      <vt:lpstr>5.  Religious Institutions</vt:lpstr>
      <vt:lpstr>Social welfare institutions</vt:lpstr>
      <vt:lpstr>Slide 32</vt:lpstr>
      <vt:lpstr>Slide 33</vt:lpstr>
      <vt:lpstr>Social welfare as Academic Discipline</vt:lpstr>
      <vt:lpstr>Slide 35</vt:lpstr>
      <vt:lpstr>Social services &amp; social welfare services</vt:lpstr>
      <vt:lpstr>SOCIAL WELFARE SERVICES</vt:lpstr>
      <vt:lpstr>SOCAIL POLICY</vt:lpstr>
      <vt:lpstr>Slide 39</vt:lpstr>
      <vt:lpstr>Slide 40</vt:lpstr>
      <vt:lpstr>Slide 41</vt:lpstr>
      <vt:lpstr>Welfare State</vt:lpstr>
      <vt:lpstr>Slide 43</vt:lpstr>
      <vt:lpstr>Slide 44</vt:lpstr>
      <vt:lpstr>Slide 45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Social Work</dc:creator>
  <cp:lastModifiedBy>Imran</cp:lastModifiedBy>
  <cp:revision>193</cp:revision>
  <dcterms:created xsi:type="dcterms:W3CDTF">2008-09-18T05:10:24Z</dcterms:created>
  <dcterms:modified xsi:type="dcterms:W3CDTF">2020-04-01T20:00:01Z</dcterms:modified>
</cp:coreProperties>
</file>